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4"/>
  </p:notesMasterIdLst>
  <p:sldIdLst>
    <p:sldId id="256" r:id="rId2"/>
    <p:sldId id="285" r:id="rId3"/>
    <p:sldId id="276" r:id="rId4"/>
    <p:sldId id="271" r:id="rId5"/>
    <p:sldId id="270" r:id="rId6"/>
    <p:sldId id="272" r:id="rId7"/>
    <p:sldId id="273" r:id="rId8"/>
    <p:sldId id="269" r:id="rId9"/>
    <p:sldId id="307" r:id="rId10"/>
    <p:sldId id="268" r:id="rId11"/>
    <p:sldId id="265" r:id="rId12"/>
    <p:sldId id="308" r:id="rId13"/>
    <p:sldId id="266" r:id="rId14"/>
    <p:sldId id="267" r:id="rId15"/>
    <p:sldId id="283" r:id="rId16"/>
    <p:sldId id="275" r:id="rId17"/>
    <p:sldId id="281" r:id="rId18"/>
    <p:sldId id="282" r:id="rId19"/>
    <p:sldId id="277" r:id="rId20"/>
    <p:sldId id="280" r:id="rId21"/>
    <p:sldId id="287" r:id="rId22"/>
    <p:sldId id="278" r:id="rId23"/>
    <p:sldId id="274" r:id="rId24"/>
    <p:sldId id="288" r:id="rId25"/>
    <p:sldId id="289" r:id="rId26"/>
    <p:sldId id="290" r:id="rId27"/>
    <p:sldId id="292"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293" r:id="rId41"/>
    <p:sldId id="294" r:id="rId42"/>
    <p:sldId id="284" r:id="rId4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2C8"/>
    <a:srgbClr val="D0D0CA"/>
    <a:srgbClr val="D3D4C6"/>
    <a:srgbClr val="D1D4C6"/>
    <a:srgbClr val="CFD5C5"/>
    <a:srgbClr val="CFD7C3"/>
    <a:srgbClr val="E2E8CE"/>
    <a:srgbClr val="EBF1E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0201" autoAdjust="0"/>
  </p:normalViewPr>
  <p:slideViewPr>
    <p:cSldViewPr snapToGrid="0">
      <p:cViewPr varScale="1">
        <p:scale>
          <a:sx n="41" d="100"/>
          <a:sy n="41" d="100"/>
        </p:scale>
        <p:origin x="-114" y="-198"/>
      </p:cViewPr>
      <p:guideLst>
        <p:guide orient="horz" pos="2160"/>
        <p:guide pos="3840"/>
      </p:guideLst>
    </p:cSldViewPr>
  </p:slideViewPr>
  <p:outlineViewPr>
    <p:cViewPr>
      <p:scale>
        <a:sx n="33" d="100"/>
        <a:sy n="33" d="100"/>
      </p:scale>
      <p:origin x="0" y="-18180"/>
    </p:cViewPr>
  </p:outlineViewPr>
  <p:notesTextViewPr>
    <p:cViewPr>
      <p:scale>
        <a:sx n="1" d="1"/>
        <a:sy n="1" d="1"/>
      </p:scale>
      <p:origin x="0" y="0"/>
    </p:cViewPr>
  </p:notesTextViewPr>
  <p:sorterViewPr>
    <p:cViewPr>
      <p:scale>
        <a:sx n="33" d="100"/>
        <a:sy n="33" d="100"/>
      </p:scale>
      <p:origin x="0" y="1464"/>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D806B-73E1-3144-B2B1-52FE7C8F527D}" type="doc">
      <dgm:prSet loTypeId="urn:microsoft.com/office/officeart/2005/8/layout/hProcess11" loCatId="" qsTypeId="urn:microsoft.com/office/officeart/2005/8/quickstyle/simple5" qsCatId="simple" csTypeId="urn:microsoft.com/office/officeart/2005/8/colors/accent6_4" csCatId="accent6" phldr="1"/>
      <dgm:spPr/>
    </dgm:pt>
    <dgm:pt modelId="{DFF1115D-BFD5-AB4D-A488-1849303D6DA5}">
      <dgm:prSet phldrT="[Text]" custT="1"/>
      <dgm:spPr/>
      <dgm:t>
        <a:bodyPr/>
        <a:lstStyle/>
        <a:p>
          <a:r>
            <a:rPr lang="en-US" sz="1400" dirty="0" smtClean="0"/>
            <a:t>1985: National Research Council</a:t>
          </a:r>
          <a:endParaRPr lang="en-US" sz="1400" dirty="0"/>
        </a:p>
      </dgm:t>
    </dgm:pt>
    <dgm:pt modelId="{65DB7B61-50E9-DD4E-87AC-313C3116A915}" type="parTrans" cxnId="{AB1A80B3-9C3D-EA4F-8738-547E90A93EA7}">
      <dgm:prSet/>
      <dgm:spPr/>
      <dgm:t>
        <a:bodyPr/>
        <a:lstStyle/>
        <a:p>
          <a:endParaRPr lang="en-US" sz="1200"/>
        </a:p>
      </dgm:t>
    </dgm:pt>
    <dgm:pt modelId="{3EFA8C9F-DC7B-2441-AA33-7A9A3D6C14C6}" type="sibTrans" cxnId="{AB1A80B3-9C3D-EA4F-8738-547E90A93EA7}">
      <dgm:prSet/>
      <dgm:spPr/>
      <dgm:t>
        <a:bodyPr/>
        <a:lstStyle/>
        <a:p>
          <a:endParaRPr lang="en-US" sz="1200"/>
        </a:p>
      </dgm:t>
    </dgm:pt>
    <dgm:pt modelId="{E18D0FA5-0C74-DD4F-94D1-CA295CDD6FA0}">
      <dgm:prSet phldrT="[Text]" custT="1"/>
      <dgm:spPr/>
      <dgm:t>
        <a:bodyPr/>
        <a:lstStyle/>
        <a:p>
          <a:r>
            <a:rPr lang="en-US" sz="1400" dirty="0" smtClean="0"/>
            <a:t>1999: OMB Circular A-110 revisions</a:t>
          </a:r>
          <a:endParaRPr lang="en-US" sz="1400" dirty="0"/>
        </a:p>
      </dgm:t>
    </dgm:pt>
    <dgm:pt modelId="{9E4FEF84-D016-3042-82D6-EFB96E29A490}" type="parTrans" cxnId="{4DF0457E-6BF7-924D-BF6B-1B7DF5C07275}">
      <dgm:prSet/>
      <dgm:spPr/>
      <dgm:t>
        <a:bodyPr/>
        <a:lstStyle/>
        <a:p>
          <a:endParaRPr lang="en-US" sz="1200"/>
        </a:p>
      </dgm:t>
    </dgm:pt>
    <dgm:pt modelId="{45B2C844-3285-3940-9204-52C4B75CBA4E}" type="sibTrans" cxnId="{4DF0457E-6BF7-924D-BF6B-1B7DF5C07275}">
      <dgm:prSet/>
      <dgm:spPr/>
      <dgm:t>
        <a:bodyPr/>
        <a:lstStyle/>
        <a:p>
          <a:endParaRPr lang="en-US" sz="1200"/>
        </a:p>
      </dgm:t>
    </dgm:pt>
    <dgm:pt modelId="{351F5B85-06C9-5949-BD98-D09537D00AF0}">
      <dgm:prSet phldrT="[Text]" custT="1"/>
      <dgm:spPr/>
      <dgm:t>
        <a:bodyPr/>
        <a:lstStyle/>
        <a:p>
          <a:r>
            <a:rPr lang="en-US" sz="1400" dirty="0" smtClean="0"/>
            <a:t>2003: NIH Data Sharing Policy</a:t>
          </a:r>
          <a:endParaRPr lang="en-US" sz="1400" dirty="0"/>
        </a:p>
      </dgm:t>
    </dgm:pt>
    <dgm:pt modelId="{C43D8BEE-EEDE-3A40-A80F-0505C3DF120E}" type="parTrans" cxnId="{37A38DE7-C6AC-B143-98F1-9C812EFF1C39}">
      <dgm:prSet/>
      <dgm:spPr/>
      <dgm:t>
        <a:bodyPr/>
        <a:lstStyle/>
        <a:p>
          <a:endParaRPr lang="en-US" sz="1200"/>
        </a:p>
      </dgm:t>
    </dgm:pt>
    <dgm:pt modelId="{248E26FB-E145-F147-8A6B-0235483BB226}" type="sibTrans" cxnId="{37A38DE7-C6AC-B143-98F1-9C812EFF1C39}">
      <dgm:prSet/>
      <dgm:spPr/>
      <dgm:t>
        <a:bodyPr/>
        <a:lstStyle/>
        <a:p>
          <a:endParaRPr lang="en-US" sz="1200"/>
        </a:p>
      </dgm:t>
    </dgm:pt>
    <dgm:pt modelId="{3BD6B094-BDFC-534A-806F-A79A7BD457CB}">
      <dgm:prSet phldrT="[Text]" custT="1"/>
      <dgm:spPr/>
      <dgm:t>
        <a:bodyPr/>
        <a:lstStyle/>
        <a:p>
          <a:r>
            <a:rPr lang="en-US" sz="1400" dirty="0" smtClean="0"/>
            <a:t>2008: NIH Public Access Policy</a:t>
          </a:r>
          <a:endParaRPr lang="en-US" sz="1400" dirty="0"/>
        </a:p>
      </dgm:t>
    </dgm:pt>
    <dgm:pt modelId="{35E1B01D-8794-0F4B-B6C9-D6A7FD7238DE}" type="parTrans" cxnId="{4CC009F0-B4EF-934D-A7DB-D103FC9AD9E5}">
      <dgm:prSet/>
      <dgm:spPr/>
      <dgm:t>
        <a:bodyPr/>
        <a:lstStyle/>
        <a:p>
          <a:endParaRPr lang="en-US" sz="1200"/>
        </a:p>
      </dgm:t>
    </dgm:pt>
    <dgm:pt modelId="{EB651AF9-1A00-C344-8509-02EC78065F61}" type="sibTrans" cxnId="{4CC009F0-B4EF-934D-A7DB-D103FC9AD9E5}">
      <dgm:prSet/>
      <dgm:spPr/>
      <dgm:t>
        <a:bodyPr/>
        <a:lstStyle/>
        <a:p>
          <a:endParaRPr lang="en-US" sz="1200"/>
        </a:p>
      </dgm:t>
    </dgm:pt>
    <dgm:pt modelId="{1B482F70-B8CB-DD4F-A18D-67099C904E12}">
      <dgm:prSet phldrT="[Text]" custT="1"/>
      <dgm:spPr/>
      <dgm:t>
        <a:bodyPr/>
        <a:lstStyle/>
        <a:p>
          <a:r>
            <a:rPr lang="en-US" sz="1400" dirty="0" smtClean="0"/>
            <a:t>2011: NSF DMP requirement</a:t>
          </a:r>
          <a:endParaRPr lang="en-US" sz="1400" dirty="0"/>
        </a:p>
      </dgm:t>
    </dgm:pt>
    <dgm:pt modelId="{158E0706-5F51-6744-A56D-D93899296A30}" type="parTrans" cxnId="{6EF720B9-9FC1-034D-90B6-B07505CAC8A8}">
      <dgm:prSet/>
      <dgm:spPr/>
      <dgm:t>
        <a:bodyPr/>
        <a:lstStyle/>
        <a:p>
          <a:endParaRPr lang="en-US" sz="1200"/>
        </a:p>
      </dgm:t>
    </dgm:pt>
    <dgm:pt modelId="{6CA6CDF4-B106-9E42-A41C-FB584201B7ED}" type="sibTrans" cxnId="{6EF720B9-9FC1-034D-90B6-B07505CAC8A8}">
      <dgm:prSet/>
      <dgm:spPr/>
      <dgm:t>
        <a:bodyPr/>
        <a:lstStyle/>
        <a:p>
          <a:endParaRPr lang="en-US" sz="1200"/>
        </a:p>
      </dgm:t>
    </dgm:pt>
    <dgm:pt modelId="{D430D92F-C161-5C4E-8C11-ABDBE1E79E8C}">
      <dgm:prSet phldrT="[Text]" custT="1"/>
      <dgm:spPr/>
      <dgm:t>
        <a:bodyPr/>
        <a:lstStyle/>
        <a:p>
          <a:r>
            <a:rPr lang="en-US" sz="1400" dirty="0" smtClean="0"/>
            <a:t>2012: NEH, Office of Digital Humanities DMP requirement</a:t>
          </a:r>
          <a:endParaRPr lang="en-US" sz="1400" dirty="0"/>
        </a:p>
      </dgm:t>
    </dgm:pt>
    <dgm:pt modelId="{317ECFE7-8566-2E44-B40B-50BDAFF72EC8}" type="parTrans" cxnId="{836A1185-EF7B-A44F-AD47-D8282E1B6063}">
      <dgm:prSet/>
      <dgm:spPr/>
      <dgm:t>
        <a:bodyPr/>
        <a:lstStyle/>
        <a:p>
          <a:endParaRPr lang="en-US" sz="1200"/>
        </a:p>
      </dgm:t>
    </dgm:pt>
    <dgm:pt modelId="{A6267005-46C5-2343-BC5A-915CEC156B66}" type="sibTrans" cxnId="{836A1185-EF7B-A44F-AD47-D8282E1B6063}">
      <dgm:prSet/>
      <dgm:spPr/>
      <dgm:t>
        <a:bodyPr/>
        <a:lstStyle/>
        <a:p>
          <a:endParaRPr lang="en-US" sz="1200"/>
        </a:p>
      </dgm:t>
    </dgm:pt>
    <dgm:pt modelId="{80E5326C-C184-DE45-9358-8E90E181D994}">
      <dgm:prSet phldrT="[Text]" custT="1"/>
      <dgm:spPr/>
      <dgm:t>
        <a:bodyPr/>
        <a:lstStyle/>
        <a:p>
          <a:r>
            <a:rPr lang="en-US" sz="1400" dirty="0" smtClean="0"/>
            <a:t>2013: NSF bio-sketch change</a:t>
          </a:r>
          <a:endParaRPr lang="en-US" sz="1400" dirty="0"/>
        </a:p>
      </dgm:t>
    </dgm:pt>
    <dgm:pt modelId="{46E76D7E-F234-3C4E-B219-39FE19A832CE}" type="parTrans" cxnId="{2EABD583-492E-9344-8B04-CE870DD79893}">
      <dgm:prSet/>
      <dgm:spPr/>
      <dgm:t>
        <a:bodyPr/>
        <a:lstStyle/>
        <a:p>
          <a:endParaRPr lang="en-US" sz="1200"/>
        </a:p>
      </dgm:t>
    </dgm:pt>
    <dgm:pt modelId="{7A0E90F3-D1D8-2E4E-A812-0711463D3F9A}" type="sibTrans" cxnId="{2EABD583-492E-9344-8B04-CE870DD79893}">
      <dgm:prSet/>
      <dgm:spPr/>
      <dgm:t>
        <a:bodyPr/>
        <a:lstStyle/>
        <a:p>
          <a:endParaRPr lang="en-US" sz="1200"/>
        </a:p>
      </dgm:t>
    </dgm:pt>
    <dgm:pt modelId="{DD4DD408-D5EF-7A4C-BDCC-3F33915A77D2}">
      <dgm:prSet phldrT="[Text]" custT="1"/>
      <dgm:spPr/>
      <dgm:t>
        <a:bodyPr/>
        <a:lstStyle/>
        <a:p>
          <a:r>
            <a:rPr lang="en-US" sz="1400" dirty="0" smtClean="0"/>
            <a:t>2013: OSTP memo on public access to results of federally funded data</a:t>
          </a:r>
          <a:endParaRPr lang="en-US" sz="1400" dirty="0"/>
        </a:p>
      </dgm:t>
    </dgm:pt>
    <dgm:pt modelId="{85057B37-D2CE-6E49-8596-2707EF8CE31C}" type="parTrans" cxnId="{2F7AE33A-0A57-5543-9E0A-C50B226BD111}">
      <dgm:prSet/>
      <dgm:spPr/>
      <dgm:t>
        <a:bodyPr/>
        <a:lstStyle/>
        <a:p>
          <a:endParaRPr lang="en-US" sz="1200"/>
        </a:p>
      </dgm:t>
    </dgm:pt>
    <dgm:pt modelId="{11041F51-DDCE-C046-86E0-A51AC2400169}" type="sibTrans" cxnId="{2F7AE33A-0A57-5543-9E0A-C50B226BD111}">
      <dgm:prSet/>
      <dgm:spPr/>
      <dgm:t>
        <a:bodyPr/>
        <a:lstStyle/>
        <a:p>
          <a:endParaRPr lang="en-US" sz="1200"/>
        </a:p>
      </dgm:t>
    </dgm:pt>
    <dgm:pt modelId="{1E3658B4-2F32-D247-AD59-F1789B297B2E}" type="pres">
      <dgm:prSet presAssocID="{995D806B-73E1-3144-B2B1-52FE7C8F527D}" presName="Name0" presStyleCnt="0">
        <dgm:presLayoutVars>
          <dgm:dir/>
          <dgm:resizeHandles val="exact"/>
        </dgm:presLayoutVars>
      </dgm:prSet>
      <dgm:spPr/>
    </dgm:pt>
    <dgm:pt modelId="{AB929AC1-5EEC-D946-8B50-42141E8C1295}" type="pres">
      <dgm:prSet presAssocID="{995D806B-73E1-3144-B2B1-52FE7C8F527D}" presName="arrow" presStyleLbl="bgShp" presStyleIdx="0" presStyleCnt="1"/>
      <dgm:spPr/>
    </dgm:pt>
    <dgm:pt modelId="{E166835A-E695-5F42-AACD-3C2DE59C5882}" type="pres">
      <dgm:prSet presAssocID="{995D806B-73E1-3144-B2B1-52FE7C8F527D}" presName="points" presStyleCnt="0"/>
      <dgm:spPr/>
    </dgm:pt>
    <dgm:pt modelId="{410993C0-D987-8344-8C5E-DC658133A6B1}" type="pres">
      <dgm:prSet presAssocID="{DFF1115D-BFD5-AB4D-A488-1849303D6DA5}" presName="compositeA" presStyleCnt="0"/>
      <dgm:spPr/>
    </dgm:pt>
    <dgm:pt modelId="{DF61C871-B61E-0E4A-B42B-676EAEED8102}" type="pres">
      <dgm:prSet presAssocID="{DFF1115D-BFD5-AB4D-A488-1849303D6DA5}" presName="textA" presStyleLbl="revTx" presStyleIdx="0" presStyleCnt="8">
        <dgm:presLayoutVars>
          <dgm:bulletEnabled val="1"/>
        </dgm:presLayoutVars>
      </dgm:prSet>
      <dgm:spPr/>
      <dgm:t>
        <a:bodyPr/>
        <a:lstStyle/>
        <a:p>
          <a:endParaRPr lang="en-US"/>
        </a:p>
      </dgm:t>
    </dgm:pt>
    <dgm:pt modelId="{650EAAFB-E485-3446-8F0E-C0B71942B9B1}" type="pres">
      <dgm:prSet presAssocID="{DFF1115D-BFD5-AB4D-A488-1849303D6DA5}" presName="circleA" presStyleLbl="node1" presStyleIdx="0" presStyleCnt="8"/>
      <dgm:spPr/>
    </dgm:pt>
    <dgm:pt modelId="{3B9C5483-CBDB-B64C-A4C1-F8F6F10D1B63}" type="pres">
      <dgm:prSet presAssocID="{DFF1115D-BFD5-AB4D-A488-1849303D6DA5}" presName="spaceA" presStyleCnt="0"/>
      <dgm:spPr/>
    </dgm:pt>
    <dgm:pt modelId="{E40E0BCD-95F8-8344-8A4A-FDDA5BD6B51D}" type="pres">
      <dgm:prSet presAssocID="{3EFA8C9F-DC7B-2441-AA33-7A9A3D6C14C6}" presName="space" presStyleCnt="0"/>
      <dgm:spPr/>
    </dgm:pt>
    <dgm:pt modelId="{EBCB6947-05A9-EF45-9825-DC69F9F2477B}" type="pres">
      <dgm:prSet presAssocID="{E18D0FA5-0C74-DD4F-94D1-CA295CDD6FA0}" presName="compositeB" presStyleCnt="0"/>
      <dgm:spPr/>
    </dgm:pt>
    <dgm:pt modelId="{5357302F-09A6-7043-A314-D7FF03A82D05}" type="pres">
      <dgm:prSet presAssocID="{E18D0FA5-0C74-DD4F-94D1-CA295CDD6FA0}" presName="textB" presStyleLbl="revTx" presStyleIdx="1" presStyleCnt="8">
        <dgm:presLayoutVars>
          <dgm:bulletEnabled val="1"/>
        </dgm:presLayoutVars>
      </dgm:prSet>
      <dgm:spPr/>
      <dgm:t>
        <a:bodyPr/>
        <a:lstStyle/>
        <a:p>
          <a:endParaRPr lang="en-US"/>
        </a:p>
      </dgm:t>
    </dgm:pt>
    <dgm:pt modelId="{CD22FF5F-1258-F948-A290-B30455A2ED4C}" type="pres">
      <dgm:prSet presAssocID="{E18D0FA5-0C74-DD4F-94D1-CA295CDD6FA0}" presName="circleB" presStyleLbl="node1" presStyleIdx="1" presStyleCnt="8"/>
      <dgm:spPr/>
    </dgm:pt>
    <dgm:pt modelId="{569C912D-EE8F-2246-96ED-6C4A201C5662}" type="pres">
      <dgm:prSet presAssocID="{E18D0FA5-0C74-DD4F-94D1-CA295CDD6FA0}" presName="spaceB" presStyleCnt="0"/>
      <dgm:spPr/>
    </dgm:pt>
    <dgm:pt modelId="{39F18395-49EB-D245-B5F9-7ABA6B7DD27A}" type="pres">
      <dgm:prSet presAssocID="{45B2C844-3285-3940-9204-52C4B75CBA4E}" presName="space" presStyleCnt="0"/>
      <dgm:spPr/>
    </dgm:pt>
    <dgm:pt modelId="{3215A9C8-60AC-C645-9C7D-6B25AB8B0AB4}" type="pres">
      <dgm:prSet presAssocID="{351F5B85-06C9-5949-BD98-D09537D00AF0}" presName="compositeA" presStyleCnt="0"/>
      <dgm:spPr/>
    </dgm:pt>
    <dgm:pt modelId="{86BDB382-312B-B34A-9FCE-1F82A2C23023}" type="pres">
      <dgm:prSet presAssocID="{351F5B85-06C9-5949-BD98-D09537D00AF0}" presName="textA" presStyleLbl="revTx" presStyleIdx="2" presStyleCnt="8">
        <dgm:presLayoutVars>
          <dgm:bulletEnabled val="1"/>
        </dgm:presLayoutVars>
      </dgm:prSet>
      <dgm:spPr/>
      <dgm:t>
        <a:bodyPr/>
        <a:lstStyle/>
        <a:p>
          <a:endParaRPr lang="en-US"/>
        </a:p>
      </dgm:t>
    </dgm:pt>
    <dgm:pt modelId="{F8B81CE3-337E-5A4F-B6E5-7FAA57792FB1}" type="pres">
      <dgm:prSet presAssocID="{351F5B85-06C9-5949-BD98-D09537D00AF0}" presName="circleA" presStyleLbl="node1" presStyleIdx="2" presStyleCnt="8"/>
      <dgm:spPr/>
    </dgm:pt>
    <dgm:pt modelId="{0C13D6E2-B982-114F-9B8A-65D3FCEE867E}" type="pres">
      <dgm:prSet presAssocID="{351F5B85-06C9-5949-BD98-D09537D00AF0}" presName="spaceA" presStyleCnt="0"/>
      <dgm:spPr/>
    </dgm:pt>
    <dgm:pt modelId="{58586625-A62D-CC4B-AFD1-A6FB651D2E86}" type="pres">
      <dgm:prSet presAssocID="{248E26FB-E145-F147-8A6B-0235483BB226}" presName="space" presStyleCnt="0"/>
      <dgm:spPr/>
    </dgm:pt>
    <dgm:pt modelId="{ECF6174A-5DAE-0548-9ACD-255F967AAD50}" type="pres">
      <dgm:prSet presAssocID="{3BD6B094-BDFC-534A-806F-A79A7BD457CB}" presName="compositeB" presStyleCnt="0"/>
      <dgm:spPr/>
    </dgm:pt>
    <dgm:pt modelId="{057DC538-0133-4547-873D-9CD12AB6E99F}" type="pres">
      <dgm:prSet presAssocID="{3BD6B094-BDFC-534A-806F-A79A7BD457CB}" presName="textB" presStyleLbl="revTx" presStyleIdx="3" presStyleCnt="8">
        <dgm:presLayoutVars>
          <dgm:bulletEnabled val="1"/>
        </dgm:presLayoutVars>
      </dgm:prSet>
      <dgm:spPr/>
      <dgm:t>
        <a:bodyPr/>
        <a:lstStyle/>
        <a:p>
          <a:endParaRPr lang="en-US"/>
        </a:p>
      </dgm:t>
    </dgm:pt>
    <dgm:pt modelId="{D4945BC3-91AF-BE4E-964B-8F14FBD63665}" type="pres">
      <dgm:prSet presAssocID="{3BD6B094-BDFC-534A-806F-A79A7BD457CB}" presName="circleB" presStyleLbl="node1" presStyleIdx="3" presStyleCnt="8"/>
      <dgm:spPr/>
    </dgm:pt>
    <dgm:pt modelId="{86233F13-97F1-CE47-8BD2-B67EA4C4F72F}" type="pres">
      <dgm:prSet presAssocID="{3BD6B094-BDFC-534A-806F-A79A7BD457CB}" presName="spaceB" presStyleCnt="0"/>
      <dgm:spPr/>
    </dgm:pt>
    <dgm:pt modelId="{22ACEDB4-1956-3D40-AF86-2D0D322B24BD}" type="pres">
      <dgm:prSet presAssocID="{EB651AF9-1A00-C344-8509-02EC78065F61}" presName="space" presStyleCnt="0"/>
      <dgm:spPr/>
    </dgm:pt>
    <dgm:pt modelId="{09B8CBD5-5DE7-CE47-BD0B-D090609BC4D1}" type="pres">
      <dgm:prSet presAssocID="{1B482F70-B8CB-DD4F-A18D-67099C904E12}" presName="compositeA" presStyleCnt="0"/>
      <dgm:spPr/>
    </dgm:pt>
    <dgm:pt modelId="{745DA966-2F24-AE40-842E-1CE9A1671C52}" type="pres">
      <dgm:prSet presAssocID="{1B482F70-B8CB-DD4F-A18D-67099C904E12}" presName="textA" presStyleLbl="revTx" presStyleIdx="4" presStyleCnt="8" custScaleX="134874">
        <dgm:presLayoutVars>
          <dgm:bulletEnabled val="1"/>
        </dgm:presLayoutVars>
      </dgm:prSet>
      <dgm:spPr/>
      <dgm:t>
        <a:bodyPr/>
        <a:lstStyle/>
        <a:p>
          <a:endParaRPr lang="en-US"/>
        </a:p>
      </dgm:t>
    </dgm:pt>
    <dgm:pt modelId="{A39E1837-BDD7-DE49-996E-6956A0843452}" type="pres">
      <dgm:prSet presAssocID="{1B482F70-B8CB-DD4F-A18D-67099C904E12}" presName="circleA" presStyleLbl="node1" presStyleIdx="4" presStyleCnt="8"/>
      <dgm:spPr/>
    </dgm:pt>
    <dgm:pt modelId="{8A1EFE91-7B12-3E40-A199-0E6122C601A8}" type="pres">
      <dgm:prSet presAssocID="{1B482F70-B8CB-DD4F-A18D-67099C904E12}" presName="spaceA" presStyleCnt="0"/>
      <dgm:spPr/>
    </dgm:pt>
    <dgm:pt modelId="{A6FBF6CD-AF01-564C-8CF0-078BEE41FA06}" type="pres">
      <dgm:prSet presAssocID="{6CA6CDF4-B106-9E42-A41C-FB584201B7ED}" presName="space" presStyleCnt="0"/>
      <dgm:spPr/>
    </dgm:pt>
    <dgm:pt modelId="{8D18A630-94AA-4840-AAB6-DEC8DBF4B2D6}" type="pres">
      <dgm:prSet presAssocID="{D430D92F-C161-5C4E-8C11-ABDBE1E79E8C}" presName="compositeB" presStyleCnt="0"/>
      <dgm:spPr/>
    </dgm:pt>
    <dgm:pt modelId="{6E1B307C-2083-F14D-A3A0-4BF6B3F16C4F}" type="pres">
      <dgm:prSet presAssocID="{D430D92F-C161-5C4E-8C11-ABDBE1E79E8C}" presName="textB" presStyleLbl="revTx" presStyleIdx="5" presStyleCnt="8" custScaleX="130242">
        <dgm:presLayoutVars>
          <dgm:bulletEnabled val="1"/>
        </dgm:presLayoutVars>
      </dgm:prSet>
      <dgm:spPr/>
      <dgm:t>
        <a:bodyPr/>
        <a:lstStyle/>
        <a:p>
          <a:endParaRPr lang="en-US"/>
        </a:p>
      </dgm:t>
    </dgm:pt>
    <dgm:pt modelId="{6008BF38-1800-F04F-85B9-9F009C528797}" type="pres">
      <dgm:prSet presAssocID="{D430D92F-C161-5C4E-8C11-ABDBE1E79E8C}" presName="circleB" presStyleLbl="node1" presStyleIdx="5" presStyleCnt="8"/>
      <dgm:spPr/>
    </dgm:pt>
    <dgm:pt modelId="{48C592D8-86CC-1541-8EC0-F79115514FF8}" type="pres">
      <dgm:prSet presAssocID="{D430D92F-C161-5C4E-8C11-ABDBE1E79E8C}" presName="spaceB" presStyleCnt="0"/>
      <dgm:spPr/>
    </dgm:pt>
    <dgm:pt modelId="{7629307D-673F-BB48-8918-338323AA81A8}" type="pres">
      <dgm:prSet presAssocID="{A6267005-46C5-2343-BC5A-915CEC156B66}" presName="space" presStyleCnt="0"/>
      <dgm:spPr/>
    </dgm:pt>
    <dgm:pt modelId="{250DC5FD-595B-2446-A924-A6DF32282437}" type="pres">
      <dgm:prSet presAssocID="{80E5326C-C184-DE45-9358-8E90E181D994}" presName="compositeA" presStyleCnt="0"/>
      <dgm:spPr/>
    </dgm:pt>
    <dgm:pt modelId="{5FD8631B-DD4C-1E49-B0D2-6FA696D9FAC3}" type="pres">
      <dgm:prSet presAssocID="{80E5326C-C184-DE45-9358-8E90E181D994}" presName="textA" presStyleLbl="revTx" presStyleIdx="6" presStyleCnt="8">
        <dgm:presLayoutVars>
          <dgm:bulletEnabled val="1"/>
        </dgm:presLayoutVars>
      </dgm:prSet>
      <dgm:spPr/>
      <dgm:t>
        <a:bodyPr/>
        <a:lstStyle/>
        <a:p>
          <a:endParaRPr lang="en-US"/>
        </a:p>
      </dgm:t>
    </dgm:pt>
    <dgm:pt modelId="{3AE43E60-C8F9-F543-BC0B-B46D084B78DE}" type="pres">
      <dgm:prSet presAssocID="{80E5326C-C184-DE45-9358-8E90E181D994}" presName="circleA" presStyleLbl="node1" presStyleIdx="6" presStyleCnt="8"/>
      <dgm:spPr/>
    </dgm:pt>
    <dgm:pt modelId="{BE7F73C7-785B-1D4A-8E4B-0BF5C270C5AA}" type="pres">
      <dgm:prSet presAssocID="{80E5326C-C184-DE45-9358-8E90E181D994}" presName="spaceA" presStyleCnt="0"/>
      <dgm:spPr/>
    </dgm:pt>
    <dgm:pt modelId="{CB1443F0-4513-0C46-9DF8-4BE2D1DDE16D}" type="pres">
      <dgm:prSet presAssocID="{7A0E90F3-D1D8-2E4E-A812-0711463D3F9A}" presName="space" presStyleCnt="0"/>
      <dgm:spPr/>
    </dgm:pt>
    <dgm:pt modelId="{F912C3DD-CBB0-5C41-9BF7-21634800E8C9}" type="pres">
      <dgm:prSet presAssocID="{DD4DD408-D5EF-7A4C-BDCC-3F33915A77D2}" presName="compositeB" presStyleCnt="0"/>
      <dgm:spPr/>
    </dgm:pt>
    <dgm:pt modelId="{0678C413-56D7-1343-A0C9-D62E98A83B70}" type="pres">
      <dgm:prSet presAssocID="{DD4DD408-D5EF-7A4C-BDCC-3F33915A77D2}" presName="textB" presStyleLbl="revTx" presStyleIdx="7" presStyleCnt="8">
        <dgm:presLayoutVars>
          <dgm:bulletEnabled val="1"/>
        </dgm:presLayoutVars>
      </dgm:prSet>
      <dgm:spPr/>
      <dgm:t>
        <a:bodyPr/>
        <a:lstStyle/>
        <a:p>
          <a:endParaRPr lang="en-US"/>
        </a:p>
      </dgm:t>
    </dgm:pt>
    <dgm:pt modelId="{CEFAC91B-D73A-5B43-B886-39AB92D16DD3}" type="pres">
      <dgm:prSet presAssocID="{DD4DD408-D5EF-7A4C-BDCC-3F33915A77D2}" presName="circleB" presStyleLbl="node1" presStyleIdx="7" presStyleCnt="8"/>
      <dgm:spPr/>
    </dgm:pt>
    <dgm:pt modelId="{4075BB2D-0AA9-984F-8DF5-4B42322E083A}" type="pres">
      <dgm:prSet presAssocID="{DD4DD408-D5EF-7A4C-BDCC-3F33915A77D2}" presName="spaceB" presStyleCnt="0"/>
      <dgm:spPr/>
    </dgm:pt>
  </dgm:ptLst>
  <dgm:cxnLst>
    <dgm:cxn modelId="{0145591A-D329-4692-ADAA-E91876069330}" type="presOf" srcId="{E18D0FA5-0C74-DD4F-94D1-CA295CDD6FA0}" destId="{5357302F-09A6-7043-A314-D7FF03A82D05}" srcOrd="0" destOrd="0" presId="urn:microsoft.com/office/officeart/2005/8/layout/hProcess11"/>
    <dgm:cxn modelId="{03C53FC2-FACA-4624-AEF6-430DB2BB6764}" type="presOf" srcId="{80E5326C-C184-DE45-9358-8E90E181D994}" destId="{5FD8631B-DD4C-1E49-B0D2-6FA696D9FAC3}" srcOrd="0" destOrd="0" presId="urn:microsoft.com/office/officeart/2005/8/layout/hProcess11"/>
    <dgm:cxn modelId="{2EABD583-492E-9344-8B04-CE870DD79893}" srcId="{995D806B-73E1-3144-B2B1-52FE7C8F527D}" destId="{80E5326C-C184-DE45-9358-8E90E181D994}" srcOrd="6" destOrd="0" parTransId="{46E76D7E-F234-3C4E-B219-39FE19A832CE}" sibTransId="{7A0E90F3-D1D8-2E4E-A812-0711463D3F9A}"/>
    <dgm:cxn modelId="{AB1A80B3-9C3D-EA4F-8738-547E90A93EA7}" srcId="{995D806B-73E1-3144-B2B1-52FE7C8F527D}" destId="{DFF1115D-BFD5-AB4D-A488-1849303D6DA5}" srcOrd="0" destOrd="0" parTransId="{65DB7B61-50E9-DD4E-87AC-313C3116A915}" sibTransId="{3EFA8C9F-DC7B-2441-AA33-7A9A3D6C14C6}"/>
    <dgm:cxn modelId="{E2E7C24D-FE5D-4DAF-9714-906C94DA539E}" type="presOf" srcId="{995D806B-73E1-3144-B2B1-52FE7C8F527D}" destId="{1E3658B4-2F32-D247-AD59-F1789B297B2E}" srcOrd="0" destOrd="0" presId="urn:microsoft.com/office/officeart/2005/8/layout/hProcess11"/>
    <dgm:cxn modelId="{4DF0457E-6BF7-924D-BF6B-1B7DF5C07275}" srcId="{995D806B-73E1-3144-B2B1-52FE7C8F527D}" destId="{E18D0FA5-0C74-DD4F-94D1-CA295CDD6FA0}" srcOrd="1" destOrd="0" parTransId="{9E4FEF84-D016-3042-82D6-EFB96E29A490}" sibTransId="{45B2C844-3285-3940-9204-52C4B75CBA4E}"/>
    <dgm:cxn modelId="{836A1185-EF7B-A44F-AD47-D8282E1B6063}" srcId="{995D806B-73E1-3144-B2B1-52FE7C8F527D}" destId="{D430D92F-C161-5C4E-8C11-ABDBE1E79E8C}" srcOrd="5" destOrd="0" parTransId="{317ECFE7-8566-2E44-B40B-50BDAFF72EC8}" sibTransId="{A6267005-46C5-2343-BC5A-915CEC156B66}"/>
    <dgm:cxn modelId="{CC8822E0-FC49-4B1F-ADF2-3A6949786D54}" type="presOf" srcId="{3BD6B094-BDFC-534A-806F-A79A7BD457CB}" destId="{057DC538-0133-4547-873D-9CD12AB6E99F}" srcOrd="0" destOrd="0" presId="urn:microsoft.com/office/officeart/2005/8/layout/hProcess11"/>
    <dgm:cxn modelId="{37A38DE7-C6AC-B143-98F1-9C812EFF1C39}" srcId="{995D806B-73E1-3144-B2B1-52FE7C8F527D}" destId="{351F5B85-06C9-5949-BD98-D09537D00AF0}" srcOrd="2" destOrd="0" parTransId="{C43D8BEE-EEDE-3A40-A80F-0505C3DF120E}" sibTransId="{248E26FB-E145-F147-8A6B-0235483BB226}"/>
    <dgm:cxn modelId="{7ACA6168-E22A-40F7-91F3-8AFA3E684F18}" type="presOf" srcId="{351F5B85-06C9-5949-BD98-D09537D00AF0}" destId="{86BDB382-312B-B34A-9FCE-1F82A2C23023}" srcOrd="0" destOrd="0" presId="urn:microsoft.com/office/officeart/2005/8/layout/hProcess11"/>
    <dgm:cxn modelId="{F29A3061-E5C4-4336-99C8-5488776A9CBF}" type="presOf" srcId="{DFF1115D-BFD5-AB4D-A488-1849303D6DA5}" destId="{DF61C871-B61E-0E4A-B42B-676EAEED8102}" srcOrd="0" destOrd="0" presId="urn:microsoft.com/office/officeart/2005/8/layout/hProcess11"/>
    <dgm:cxn modelId="{FBB01253-31DF-4268-B9EB-1BC58A91C570}" type="presOf" srcId="{DD4DD408-D5EF-7A4C-BDCC-3F33915A77D2}" destId="{0678C413-56D7-1343-A0C9-D62E98A83B70}" srcOrd="0" destOrd="0" presId="urn:microsoft.com/office/officeart/2005/8/layout/hProcess11"/>
    <dgm:cxn modelId="{3126AA52-BC70-4C1C-A3DA-8D236BD4BD7B}" type="presOf" srcId="{1B482F70-B8CB-DD4F-A18D-67099C904E12}" destId="{745DA966-2F24-AE40-842E-1CE9A1671C52}" srcOrd="0" destOrd="0" presId="urn:microsoft.com/office/officeart/2005/8/layout/hProcess11"/>
    <dgm:cxn modelId="{6EF720B9-9FC1-034D-90B6-B07505CAC8A8}" srcId="{995D806B-73E1-3144-B2B1-52FE7C8F527D}" destId="{1B482F70-B8CB-DD4F-A18D-67099C904E12}" srcOrd="4" destOrd="0" parTransId="{158E0706-5F51-6744-A56D-D93899296A30}" sibTransId="{6CA6CDF4-B106-9E42-A41C-FB584201B7ED}"/>
    <dgm:cxn modelId="{03CC84FE-E9D8-4701-AEDC-A2B30E784245}" type="presOf" srcId="{D430D92F-C161-5C4E-8C11-ABDBE1E79E8C}" destId="{6E1B307C-2083-F14D-A3A0-4BF6B3F16C4F}" srcOrd="0" destOrd="0" presId="urn:microsoft.com/office/officeart/2005/8/layout/hProcess11"/>
    <dgm:cxn modelId="{4CC009F0-B4EF-934D-A7DB-D103FC9AD9E5}" srcId="{995D806B-73E1-3144-B2B1-52FE7C8F527D}" destId="{3BD6B094-BDFC-534A-806F-A79A7BD457CB}" srcOrd="3" destOrd="0" parTransId="{35E1B01D-8794-0F4B-B6C9-D6A7FD7238DE}" sibTransId="{EB651AF9-1A00-C344-8509-02EC78065F61}"/>
    <dgm:cxn modelId="{2F7AE33A-0A57-5543-9E0A-C50B226BD111}" srcId="{995D806B-73E1-3144-B2B1-52FE7C8F527D}" destId="{DD4DD408-D5EF-7A4C-BDCC-3F33915A77D2}" srcOrd="7" destOrd="0" parTransId="{85057B37-D2CE-6E49-8596-2707EF8CE31C}" sibTransId="{11041F51-DDCE-C046-86E0-A51AC2400169}"/>
    <dgm:cxn modelId="{A316A6C3-29D3-4624-BBD9-B60F8916E229}" type="presParOf" srcId="{1E3658B4-2F32-D247-AD59-F1789B297B2E}" destId="{AB929AC1-5EEC-D946-8B50-42141E8C1295}" srcOrd="0" destOrd="0" presId="urn:microsoft.com/office/officeart/2005/8/layout/hProcess11"/>
    <dgm:cxn modelId="{B57137E6-C3EC-466C-B51C-416A33D95312}" type="presParOf" srcId="{1E3658B4-2F32-D247-AD59-F1789B297B2E}" destId="{E166835A-E695-5F42-AACD-3C2DE59C5882}" srcOrd="1" destOrd="0" presId="urn:microsoft.com/office/officeart/2005/8/layout/hProcess11"/>
    <dgm:cxn modelId="{C8E6F036-1274-4B6D-AB5B-0DB7ABAC1AAD}" type="presParOf" srcId="{E166835A-E695-5F42-AACD-3C2DE59C5882}" destId="{410993C0-D987-8344-8C5E-DC658133A6B1}" srcOrd="0" destOrd="0" presId="urn:microsoft.com/office/officeart/2005/8/layout/hProcess11"/>
    <dgm:cxn modelId="{CEEC1DC1-DA86-4529-A2C6-133F245075FF}" type="presParOf" srcId="{410993C0-D987-8344-8C5E-DC658133A6B1}" destId="{DF61C871-B61E-0E4A-B42B-676EAEED8102}" srcOrd="0" destOrd="0" presId="urn:microsoft.com/office/officeart/2005/8/layout/hProcess11"/>
    <dgm:cxn modelId="{0A7BA8FB-404C-4A3B-8A91-5452EA96EE64}" type="presParOf" srcId="{410993C0-D987-8344-8C5E-DC658133A6B1}" destId="{650EAAFB-E485-3446-8F0E-C0B71942B9B1}" srcOrd="1" destOrd="0" presId="urn:microsoft.com/office/officeart/2005/8/layout/hProcess11"/>
    <dgm:cxn modelId="{C2943E8C-5E84-4D8E-A053-8E26C268E7EF}" type="presParOf" srcId="{410993C0-D987-8344-8C5E-DC658133A6B1}" destId="{3B9C5483-CBDB-B64C-A4C1-F8F6F10D1B63}" srcOrd="2" destOrd="0" presId="urn:microsoft.com/office/officeart/2005/8/layout/hProcess11"/>
    <dgm:cxn modelId="{FA89F909-3235-4DBF-8F01-F454FB820928}" type="presParOf" srcId="{E166835A-E695-5F42-AACD-3C2DE59C5882}" destId="{E40E0BCD-95F8-8344-8A4A-FDDA5BD6B51D}" srcOrd="1" destOrd="0" presId="urn:microsoft.com/office/officeart/2005/8/layout/hProcess11"/>
    <dgm:cxn modelId="{CD1AE850-70CB-42D0-8F83-E68922BA995C}" type="presParOf" srcId="{E166835A-E695-5F42-AACD-3C2DE59C5882}" destId="{EBCB6947-05A9-EF45-9825-DC69F9F2477B}" srcOrd="2" destOrd="0" presId="urn:microsoft.com/office/officeart/2005/8/layout/hProcess11"/>
    <dgm:cxn modelId="{01A6A9C7-1336-44D7-A713-6320FF408B5F}" type="presParOf" srcId="{EBCB6947-05A9-EF45-9825-DC69F9F2477B}" destId="{5357302F-09A6-7043-A314-D7FF03A82D05}" srcOrd="0" destOrd="0" presId="urn:microsoft.com/office/officeart/2005/8/layout/hProcess11"/>
    <dgm:cxn modelId="{7359FD32-2722-431E-A863-B49386C40C61}" type="presParOf" srcId="{EBCB6947-05A9-EF45-9825-DC69F9F2477B}" destId="{CD22FF5F-1258-F948-A290-B30455A2ED4C}" srcOrd="1" destOrd="0" presId="urn:microsoft.com/office/officeart/2005/8/layout/hProcess11"/>
    <dgm:cxn modelId="{BFE496E5-A368-4AF6-85BA-14A50BA34606}" type="presParOf" srcId="{EBCB6947-05A9-EF45-9825-DC69F9F2477B}" destId="{569C912D-EE8F-2246-96ED-6C4A201C5662}" srcOrd="2" destOrd="0" presId="urn:microsoft.com/office/officeart/2005/8/layout/hProcess11"/>
    <dgm:cxn modelId="{CB519840-695C-43A4-B699-EB40D4EDDC0D}" type="presParOf" srcId="{E166835A-E695-5F42-AACD-3C2DE59C5882}" destId="{39F18395-49EB-D245-B5F9-7ABA6B7DD27A}" srcOrd="3" destOrd="0" presId="urn:microsoft.com/office/officeart/2005/8/layout/hProcess11"/>
    <dgm:cxn modelId="{80A0727F-193F-4AF7-BD7F-33FC1A978CF6}" type="presParOf" srcId="{E166835A-E695-5F42-AACD-3C2DE59C5882}" destId="{3215A9C8-60AC-C645-9C7D-6B25AB8B0AB4}" srcOrd="4" destOrd="0" presId="urn:microsoft.com/office/officeart/2005/8/layout/hProcess11"/>
    <dgm:cxn modelId="{C403A7D7-92A3-4849-90AD-7401FD7FCD95}" type="presParOf" srcId="{3215A9C8-60AC-C645-9C7D-6B25AB8B0AB4}" destId="{86BDB382-312B-B34A-9FCE-1F82A2C23023}" srcOrd="0" destOrd="0" presId="urn:microsoft.com/office/officeart/2005/8/layout/hProcess11"/>
    <dgm:cxn modelId="{449CE244-9C31-448A-B4E4-802430535B9D}" type="presParOf" srcId="{3215A9C8-60AC-C645-9C7D-6B25AB8B0AB4}" destId="{F8B81CE3-337E-5A4F-B6E5-7FAA57792FB1}" srcOrd="1" destOrd="0" presId="urn:microsoft.com/office/officeart/2005/8/layout/hProcess11"/>
    <dgm:cxn modelId="{5EE36967-EF93-43E6-9D9E-81CF71BB1845}" type="presParOf" srcId="{3215A9C8-60AC-C645-9C7D-6B25AB8B0AB4}" destId="{0C13D6E2-B982-114F-9B8A-65D3FCEE867E}" srcOrd="2" destOrd="0" presId="urn:microsoft.com/office/officeart/2005/8/layout/hProcess11"/>
    <dgm:cxn modelId="{9CA0E227-B702-4875-9E57-253CF62FF340}" type="presParOf" srcId="{E166835A-E695-5F42-AACD-3C2DE59C5882}" destId="{58586625-A62D-CC4B-AFD1-A6FB651D2E86}" srcOrd="5" destOrd="0" presId="urn:microsoft.com/office/officeart/2005/8/layout/hProcess11"/>
    <dgm:cxn modelId="{A85AA915-2A6F-4B6B-A72B-24B4C4A6B8EA}" type="presParOf" srcId="{E166835A-E695-5F42-AACD-3C2DE59C5882}" destId="{ECF6174A-5DAE-0548-9ACD-255F967AAD50}" srcOrd="6" destOrd="0" presId="urn:microsoft.com/office/officeart/2005/8/layout/hProcess11"/>
    <dgm:cxn modelId="{EE97D5B6-373D-40F4-B4B1-061C5264EFAB}" type="presParOf" srcId="{ECF6174A-5DAE-0548-9ACD-255F967AAD50}" destId="{057DC538-0133-4547-873D-9CD12AB6E99F}" srcOrd="0" destOrd="0" presId="urn:microsoft.com/office/officeart/2005/8/layout/hProcess11"/>
    <dgm:cxn modelId="{DDB22442-EBA1-4923-BC1B-12CC0E1322A6}" type="presParOf" srcId="{ECF6174A-5DAE-0548-9ACD-255F967AAD50}" destId="{D4945BC3-91AF-BE4E-964B-8F14FBD63665}" srcOrd="1" destOrd="0" presId="urn:microsoft.com/office/officeart/2005/8/layout/hProcess11"/>
    <dgm:cxn modelId="{F65DB790-B75B-464D-AEAB-CC119126CA4C}" type="presParOf" srcId="{ECF6174A-5DAE-0548-9ACD-255F967AAD50}" destId="{86233F13-97F1-CE47-8BD2-B67EA4C4F72F}" srcOrd="2" destOrd="0" presId="urn:microsoft.com/office/officeart/2005/8/layout/hProcess11"/>
    <dgm:cxn modelId="{3ED3F933-3222-4F0C-BEFD-B072C0F6F66C}" type="presParOf" srcId="{E166835A-E695-5F42-AACD-3C2DE59C5882}" destId="{22ACEDB4-1956-3D40-AF86-2D0D322B24BD}" srcOrd="7" destOrd="0" presId="urn:microsoft.com/office/officeart/2005/8/layout/hProcess11"/>
    <dgm:cxn modelId="{DACF5E0B-8BC7-4769-A334-D19C7DB24CE7}" type="presParOf" srcId="{E166835A-E695-5F42-AACD-3C2DE59C5882}" destId="{09B8CBD5-5DE7-CE47-BD0B-D090609BC4D1}" srcOrd="8" destOrd="0" presId="urn:microsoft.com/office/officeart/2005/8/layout/hProcess11"/>
    <dgm:cxn modelId="{6805692A-D152-4D2B-8BB4-B743645BCE5E}" type="presParOf" srcId="{09B8CBD5-5DE7-CE47-BD0B-D090609BC4D1}" destId="{745DA966-2F24-AE40-842E-1CE9A1671C52}" srcOrd="0" destOrd="0" presId="urn:microsoft.com/office/officeart/2005/8/layout/hProcess11"/>
    <dgm:cxn modelId="{C6234B35-9FC1-4DC8-A61D-E3DD0A98B9A1}" type="presParOf" srcId="{09B8CBD5-5DE7-CE47-BD0B-D090609BC4D1}" destId="{A39E1837-BDD7-DE49-996E-6956A0843452}" srcOrd="1" destOrd="0" presId="urn:microsoft.com/office/officeart/2005/8/layout/hProcess11"/>
    <dgm:cxn modelId="{C9B80A98-4049-4A99-91D3-3B54EE58EBD1}" type="presParOf" srcId="{09B8CBD5-5DE7-CE47-BD0B-D090609BC4D1}" destId="{8A1EFE91-7B12-3E40-A199-0E6122C601A8}" srcOrd="2" destOrd="0" presId="urn:microsoft.com/office/officeart/2005/8/layout/hProcess11"/>
    <dgm:cxn modelId="{5D26AFB9-909C-4C6B-996F-A526C653F11F}" type="presParOf" srcId="{E166835A-E695-5F42-AACD-3C2DE59C5882}" destId="{A6FBF6CD-AF01-564C-8CF0-078BEE41FA06}" srcOrd="9" destOrd="0" presId="urn:microsoft.com/office/officeart/2005/8/layout/hProcess11"/>
    <dgm:cxn modelId="{48CF5247-E158-4C38-A20D-3A0636E6D879}" type="presParOf" srcId="{E166835A-E695-5F42-AACD-3C2DE59C5882}" destId="{8D18A630-94AA-4840-AAB6-DEC8DBF4B2D6}" srcOrd="10" destOrd="0" presId="urn:microsoft.com/office/officeart/2005/8/layout/hProcess11"/>
    <dgm:cxn modelId="{4C836488-EA70-409A-A79D-E15E85FE172E}" type="presParOf" srcId="{8D18A630-94AA-4840-AAB6-DEC8DBF4B2D6}" destId="{6E1B307C-2083-F14D-A3A0-4BF6B3F16C4F}" srcOrd="0" destOrd="0" presId="urn:microsoft.com/office/officeart/2005/8/layout/hProcess11"/>
    <dgm:cxn modelId="{4C39BE4A-D13B-42DC-B8CF-09B49BB55933}" type="presParOf" srcId="{8D18A630-94AA-4840-AAB6-DEC8DBF4B2D6}" destId="{6008BF38-1800-F04F-85B9-9F009C528797}" srcOrd="1" destOrd="0" presId="urn:microsoft.com/office/officeart/2005/8/layout/hProcess11"/>
    <dgm:cxn modelId="{3C2F6EF9-F36B-4B1C-9194-8CF6EFCAED72}" type="presParOf" srcId="{8D18A630-94AA-4840-AAB6-DEC8DBF4B2D6}" destId="{48C592D8-86CC-1541-8EC0-F79115514FF8}" srcOrd="2" destOrd="0" presId="urn:microsoft.com/office/officeart/2005/8/layout/hProcess11"/>
    <dgm:cxn modelId="{38A0BBB7-4F6B-41C8-8238-5ED7844BDF45}" type="presParOf" srcId="{E166835A-E695-5F42-AACD-3C2DE59C5882}" destId="{7629307D-673F-BB48-8918-338323AA81A8}" srcOrd="11" destOrd="0" presId="urn:microsoft.com/office/officeart/2005/8/layout/hProcess11"/>
    <dgm:cxn modelId="{0DC51C89-517D-470D-A41A-B640BC4E5CDD}" type="presParOf" srcId="{E166835A-E695-5F42-AACD-3C2DE59C5882}" destId="{250DC5FD-595B-2446-A924-A6DF32282437}" srcOrd="12" destOrd="0" presId="urn:microsoft.com/office/officeart/2005/8/layout/hProcess11"/>
    <dgm:cxn modelId="{1FE5C5F1-4FCB-43E6-9FFA-DA1A46735F57}" type="presParOf" srcId="{250DC5FD-595B-2446-A924-A6DF32282437}" destId="{5FD8631B-DD4C-1E49-B0D2-6FA696D9FAC3}" srcOrd="0" destOrd="0" presId="urn:microsoft.com/office/officeart/2005/8/layout/hProcess11"/>
    <dgm:cxn modelId="{45BD48B7-A90B-48BF-A226-794BCDF703F3}" type="presParOf" srcId="{250DC5FD-595B-2446-A924-A6DF32282437}" destId="{3AE43E60-C8F9-F543-BC0B-B46D084B78DE}" srcOrd="1" destOrd="0" presId="urn:microsoft.com/office/officeart/2005/8/layout/hProcess11"/>
    <dgm:cxn modelId="{DEAE9EBF-7CE9-43AB-A53E-FAFDFA462A0B}" type="presParOf" srcId="{250DC5FD-595B-2446-A924-A6DF32282437}" destId="{BE7F73C7-785B-1D4A-8E4B-0BF5C270C5AA}" srcOrd="2" destOrd="0" presId="urn:microsoft.com/office/officeart/2005/8/layout/hProcess11"/>
    <dgm:cxn modelId="{AB13E18C-0D56-498E-8ABA-8140F851E78F}" type="presParOf" srcId="{E166835A-E695-5F42-AACD-3C2DE59C5882}" destId="{CB1443F0-4513-0C46-9DF8-4BE2D1DDE16D}" srcOrd="13" destOrd="0" presId="urn:microsoft.com/office/officeart/2005/8/layout/hProcess11"/>
    <dgm:cxn modelId="{10148853-9D76-4DBD-9868-CB7F4A86623D}" type="presParOf" srcId="{E166835A-E695-5F42-AACD-3C2DE59C5882}" destId="{F912C3DD-CBB0-5C41-9BF7-21634800E8C9}" srcOrd="14" destOrd="0" presId="urn:microsoft.com/office/officeart/2005/8/layout/hProcess11"/>
    <dgm:cxn modelId="{A3299E13-94F1-493A-8ADE-FFC041472D16}" type="presParOf" srcId="{F912C3DD-CBB0-5C41-9BF7-21634800E8C9}" destId="{0678C413-56D7-1343-A0C9-D62E98A83B70}" srcOrd="0" destOrd="0" presId="urn:microsoft.com/office/officeart/2005/8/layout/hProcess11"/>
    <dgm:cxn modelId="{913B57F4-E758-4FD4-8867-2A890A13D776}" type="presParOf" srcId="{F912C3DD-CBB0-5C41-9BF7-21634800E8C9}" destId="{CEFAC91B-D73A-5B43-B886-39AB92D16DD3}" srcOrd="1" destOrd="0" presId="urn:microsoft.com/office/officeart/2005/8/layout/hProcess11"/>
    <dgm:cxn modelId="{AA82E594-77D8-404C-9C1A-B3567B095FB1}" type="presParOf" srcId="{F912C3DD-CBB0-5C41-9BF7-21634800E8C9}" destId="{4075BB2D-0AA9-984F-8DF5-4B42322E083A}" srcOrd="2" destOrd="0" presId="urn:microsoft.com/office/officeart/2005/8/layout/hProcess1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10C68B-4B56-4C57-A100-1112E8D05063}" type="datetimeFigureOut">
              <a:rPr lang="en-US" smtClean="0"/>
              <a:pPr/>
              <a:t>1/25/2016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BE559-B438-492B-8B25-996CFA6FE800}" type="slidenum">
              <a:rPr lang="en-US" smtClean="0"/>
              <a:pPr/>
              <a:t>‹#›</a:t>
            </a:fld>
            <a:endParaRPr lang="en-US"/>
          </a:p>
        </p:txBody>
      </p:sp>
    </p:spTree>
    <p:extLst>
      <p:ext uri="{BB962C8B-B14F-4D97-AF65-F5344CB8AC3E}">
        <p14:creationId xmlns:p14="http://schemas.microsoft.com/office/powerpoint/2010/main" xmlns="" val="2616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figshare.com/articles/GRAD521_Research_Data_Management_Lectures/100383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1</a:t>
            </a:fld>
            <a:endParaRPr lang="en-US"/>
          </a:p>
        </p:txBody>
      </p:sp>
    </p:spTree>
    <p:extLst>
      <p:ext uri="{BB962C8B-B14F-4D97-AF65-F5344CB8AC3E}">
        <p14:creationId xmlns:p14="http://schemas.microsoft.com/office/powerpoint/2010/main" xmlns="" val="111020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26</a:t>
            </a:fld>
            <a:endParaRPr lang="en-US"/>
          </a:p>
        </p:txBody>
      </p:sp>
    </p:spTree>
    <p:extLst>
      <p:ext uri="{BB962C8B-B14F-4D97-AF65-F5344CB8AC3E}">
        <p14:creationId xmlns:p14="http://schemas.microsoft.com/office/powerpoint/2010/main" xmlns="" val="1680488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29</a:t>
            </a:fld>
            <a:endParaRPr lang="en-US"/>
          </a:p>
        </p:txBody>
      </p:sp>
    </p:spTree>
    <p:extLst>
      <p:ext uri="{BB962C8B-B14F-4D97-AF65-F5344CB8AC3E}">
        <p14:creationId xmlns:p14="http://schemas.microsoft.com/office/powerpoint/2010/main" xmlns="" val="1478929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xmlns="" val="983974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2</a:t>
            </a:fld>
            <a:endParaRPr lang="en-US"/>
          </a:p>
        </p:txBody>
      </p:sp>
    </p:spTree>
    <p:extLst>
      <p:ext uri="{BB962C8B-B14F-4D97-AF65-F5344CB8AC3E}">
        <p14:creationId xmlns:p14="http://schemas.microsoft.com/office/powerpoint/2010/main" xmlns="" val="130477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So we are left with this complex view (strategic pause)</a:t>
            </a:r>
          </a:p>
          <a:p>
            <a:endParaRPr lang="en-US" dirty="0" smtClean="0"/>
          </a:p>
          <a:p>
            <a:r>
              <a:rPr lang="en-US" dirty="0" smtClean="0"/>
              <a:t>Re-emphasize the role of the curator as a collaborator</a:t>
            </a:r>
            <a:r>
              <a:rPr lang="en-US" baseline="0" dirty="0" smtClean="0"/>
              <a:t> in the creation of metadata and a </a:t>
            </a:r>
            <a:r>
              <a:rPr lang="en-US" dirty="0" smtClean="0"/>
              <a:t>builder of relationships.</a:t>
            </a:r>
          </a:p>
          <a:p>
            <a:endParaRPr lang="en-US" baseline="0" dirty="0" smtClean="0"/>
          </a:p>
          <a:p>
            <a:r>
              <a:rPr lang="en-US" baseline="0" dirty="0" smtClean="0"/>
              <a:t>Copyright and access metadata? Who polices? Is the metadata stable? Are links </a:t>
            </a:r>
            <a:r>
              <a:rPr lang="en-US" baseline="0" dirty="0" err="1" smtClean="0"/>
              <a:t>persistant</a:t>
            </a:r>
            <a:r>
              <a:rPr lang="en-US" baseline="0" dirty="0" smtClean="0"/>
              <a:t>? GATEKEEPERS</a:t>
            </a:r>
            <a:endParaRPr lang="en-US" dirty="0" smtClean="0"/>
          </a:p>
          <a:p>
            <a:endParaRPr lang="en-US" dirty="0" smtClean="0"/>
          </a:p>
          <a:p>
            <a:endParaRPr lang="en-US" dirty="0" smtClean="0"/>
          </a:p>
          <a:p>
            <a:r>
              <a:rPr lang="en-US" dirty="0" smtClean="0"/>
              <a:t>(illustrator 20)</a:t>
            </a:r>
            <a:endParaRPr lang="en-US" dirty="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xmlns="" val="2863534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xmlns="" val="40151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xmlns="" val="163031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xmlns="" val="413653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xmlns="" val="1201092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push for improved data management</a:t>
            </a:r>
            <a:r>
              <a:rPr lang="en-US" baseline="0" dirty="0" smtClean="0"/>
              <a:t> and sharing has really been made by the federal government, including the Executive Office of the President and individual funding agencies. Here’s a brief timeline:</a:t>
            </a:r>
            <a:endParaRPr lang="en-US" dirty="0" smtClean="0"/>
          </a:p>
          <a:p>
            <a:endParaRPr lang="en-US" dirty="0" smtClean="0"/>
          </a:p>
          <a:p>
            <a:r>
              <a:rPr lang="en-US" dirty="0" smtClean="0"/>
              <a:t>1985: National Research Council releases a book through</a:t>
            </a:r>
            <a:r>
              <a:rPr lang="en-US" baseline="0" dirty="0" smtClean="0"/>
              <a:t> the National Academies Press titled, “Sharing Research Data.” Makes recommendation that “Sharing research data should be a regular practice.” http://</a:t>
            </a:r>
            <a:r>
              <a:rPr lang="en-US" baseline="0" dirty="0" err="1" smtClean="0"/>
              <a:t>www.nap.edu</a:t>
            </a:r>
            <a:r>
              <a:rPr lang="en-US" baseline="0" dirty="0" smtClean="0"/>
              <a:t>/</a:t>
            </a:r>
            <a:r>
              <a:rPr lang="en-US" baseline="0" dirty="0" err="1" smtClean="0"/>
              <a:t>openbook.php?record_id</a:t>
            </a:r>
            <a:r>
              <a:rPr lang="en-US" baseline="0" dirty="0" smtClean="0"/>
              <a:t>=2033 </a:t>
            </a:r>
          </a:p>
          <a:p>
            <a:endParaRPr lang="en-US" dirty="0" smtClean="0"/>
          </a:p>
          <a:p>
            <a:r>
              <a:rPr lang="en-US" dirty="0" smtClean="0"/>
              <a:t>11/19/93,</a:t>
            </a:r>
            <a:r>
              <a:rPr lang="en-US" baseline="0" dirty="0" smtClean="0"/>
              <a:t> amended 9/30/99: OMB Circular A-110 “</a:t>
            </a:r>
            <a:r>
              <a:rPr lang="en-US" dirty="0" smtClean="0"/>
              <a:t>Uniform Administrative Requirements for Grants and Agreements With Institutions of Higher Education, Hospitals, and Other Non-Profit Organizations”</a:t>
            </a:r>
            <a:r>
              <a:rPr lang="en-US" baseline="0" dirty="0" smtClean="0"/>
              <a:t> – all scientific data, including notebooks, must be maintained for three years [after a project concludes] in order to be able to comply with FOIA requests. </a:t>
            </a:r>
            <a:endParaRPr lang="en-US" dirty="0" smtClean="0"/>
          </a:p>
          <a:p>
            <a:endParaRPr lang="en-US" dirty="0" smtClean="0"/>
          </a:p>
          <a:p>
            <a:r>
              <a:rPr lang="en-US" dirty="0" smtClean="0"/>
              <a:t>October 1, 2003: NIH institutes data sharing policy: “all investigator-initiated applications with direct costs greater than $500,000 in any single year will be expected to address data sharing in their application.”  The</a:t>
            </a:r>
            <a:r>
              <a:rPr lang="en-US" baseline="0" dirty="0" smtClean="0"/>
              <a:t> NIH funds approximately 50,000 research grants per year with a research budget of $16-17B.</a:t>
            </a:r>
          </a:p>
          <a:p>
            <a:endParaRPr lang="en-US" baseline="0" dirty="0" smtClean="0"/>
          </a:p>
          <a:p>
            <a:r>
              <a:rPr lang="en-US" baseline="0" dirty="0" smtClean="0"/>
              <a:t>2008 NIH public access policy: “</a:t>
            </a:r>
            <a:r>
              <a:rPr lang="en-US" i="1" dirty="0" smtClean="0"/>
              <a:t>The Director of the National Institutes of Health ("NIH") shall require in the current fiscal year and thereafter that all investigators funded by the NIH submit or have submitted for them to the National Library of Medicine's PubMed Central an electronic version of their final, peer-reviewed manuscripts upon acceptance for publication, to be made publicly available no later than 12 months after the official date of publication: Provided, that the NIH shall implement the public access policy in a manner consistent with copyright law.” http://</a:t>
            </a:r>
            <a:r>
              <a:rPr lang="en-US" i="1" dirty="0" err="1" smtClean="0"/>
              <a:t>publicaccess.nih.gov</a:t>
            </a:r>
            <a:r>
              <a:rPr lang="en-US" i="1" dirty="0" smtClean="0"/>
              <a:t>/</a:t>
            </a:r>
            <a:r>
              <a:rPr lang="en-US" i="1" dirty="0" err="1" smtClean="0"/>
              <a:t>policy.htm</a:t>
            </a:r>
            <a:r>
              <a:rPr lang="en-US" i="1" dirty="0" smtClean="0"/>
              <a:t> </a:t>
            </a:r>
            <a:endParaRPr lang="en-US" dirty="0" smtClean="0"/>
          </a:p>
          <a:p>
            <a:endParaRPr lang="en-US" dirty="0" smtClean="0"/>
          </a:p>
          <a:p>
            <a:r>
              <a:rPr lang="en-US" dirty="0" smtClean="0"/>
              <a:t>January</a:t>
            </a:r>
            <a:r>
              <a:rPr lang="en-US" baseline="0" dirty="0" smtClean="0"/>
              <a:t> 18, 2011: NSF starts requiring a 2-page data management plan with ALL proposals. The NSF funds approximately 11,500 grants per year with $7B in grant funding.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2012 NEH Office of Digital</a:t>
            </a:r>
            <a:r>
              <a:rPr lang="en-US" baseline="0" dirty="0" smtClean="0"/>
              <a:t> Humanities </a:t>
            </a:r>
            <a:r>
              <a:rPr lang="en-US" dirty="0" smtClean="0"/>
              <a:t>DMP</a:t>
            </a:r>
            <a:r>
              <a:rPr lang="en-US" baseline="0" dirty="0" smtClean="0"/>
              <a:t> requirement: http://</a:t>
            </a:r>
            <a:r>
              <a:rPr lang="en-US" baseline="0" dirty="0" err="1" smtClean="0"/>
              <a:t>www.neh.gov</a:t>
            </a:r>
            <a:r>
              <a:rPr lang="en-US" baseline="0" dirty="0" smtClean="0"/>
              <a:t>/files/grants/data_management_plans_2014.pdf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2013 NSF </a:t>
            </a:r>
            <a:r>
              <a:rPr lang="en-US" baseline="0" dirty="0" err="1" smtClean="0"/>
              <a:t>biosketch</a:t>
            </a:r>
            <a:r>
              <a:rPr lang="en-US" baseline="0" dirty="0" smtClean="0"/>
              <a:t> change, includes datasets as “products of work”. “</a:t>
            </a:r>
            <a:r>
              <a:rPr lang="en-US" dirty="0" smtClean="0"/>
              <a:t>Instructions for preparation of the Biographical Sketch have been revised to rename the "Publications" section to "Products" and amend terminology and instructions accordingly. This change makes clear that products may include, but are not limited to, publications, data sets, software, patents, and copyrights. “ </a:t>
            </a:r>
            <a:r>
              <a:rPr lang="en-US" baseline="0" dirty="0" smtClean="0"/>
              <a:t>http://</a:t>
            </a:r>
            <a:r>
              <a:rPr lang="en-US" baseline="0" dirty="0" err="1" smtClean="0"/>
              <a:t>www.nsf.gov</a:t>
            </a:r>
            <a:r>
              <a:rPr lang="en-US" baseline="0" dirty="0" smtClean="0"/>
              <a:t>/pubs/2013/nsf13004/nsf13004.jsp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 adapted from: Heather Coates, </a:t>
            </a:r>
            <a:r>
              <a:rPr lang="en-US" b="1" dirty="0" smtClean="0"/>
              <a:t>Data Management Lab: Session 1 Slides</a:t>
            </a:r>
          </a:p>
          <a:p>
            <a:r>
              <a:rPr lang="en-US" dirty="0" smtClean="0"/>
              <a:t> http://</a:t>
            </a:r>
            <a:r>
              <a:rPr lang="en-US" dirty="0" err="1" smtClean="0"/>
              <a:t>www.slideshare.net</a:t>
            </a:r>
            <a:r>
              <a:rPr lang="en-US" dirty="0" smtClean="0"/>
              <a:t>/</a:t>
            </a:r>
            <a:r>
              <a:rPr lang="en-US" dirty="0" err="1" smtClean="0"/>
              <a:t>goldenphizzwizards</a:t>
            </a:r>
            <a:r>
              <a:rPr lang="en-US" dirty="0" smtClean="0"/>
              <a:t>/data-mgmtlab-spr14mod1slides201403245</a:t>
            </a:r>
            <a:endParaRPr lang="en-US" dirty="0"/>
          </a:p>
        </p:txBody>
      </p:sp>
      <p:sp>
        <p:nvSpPr>
          <p:cNvPr id="4" name="Slide Number Placeholder 3"/>
          <p:cNvSpPr>
            <a:spLocks noGrp="1"/>
          </p:cNvSpPr>
          <p:nvPr>
            <p:ph type="sldNum" sz="quarter" idx="10"/>
          </p:nvPr>
        </p:nvSpPr>
        <p:spPr/>
        <p:txBody>
          <a:bodyPr/>
          <a:lstStyle/>
          <a:p>
            <a:fld id="{94E13BA1-9B5E-AE4C-9901-B5AF872C1CD1}" type="slidenum">
              <a:rPr lang="en-US" smtClean="0"/>
              <a:pPr/>
              <a:t>19</a:t>
            </a:fld>
            <a:endParaRPr lang="en-US"/>
          </a:p>
        </p:txBody>
      </p:sp>
    </p:spTree>
    <p:extLst>
      <p:ext uri="{BB962C8B-B14F-4D97-AF65-F5344CB8AC3E}">
        <p14:creationId xmlns:p14="http://schemas.microsoft.com/office/powerpoint/2010/main" xmlns="" val="96209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Slide from </a:t>
            </a:r>
            <a:r>
              <a:rPr lang="en-US" sz="1200" dirty="0" smtClean="0">
                <a:solidFill>
                  <a:schemeClr val="tx1">
                    <a:lumMod val="50000"/>
                    <a:lumOff val="50000"/>
                  </a:schemeClr>
                </a:solidFill>
              </a:rPr>
              <a:t>Whitmire, Amanda L. (2014). Research Data Management Curriculum, Lecture 2: Introduction to Research Data Management. Oregon State University Libraries. Retrieved 11/04/2015 from: </a:t>
            </a:r>
            <a:r>
              <a:rPr lang="en-US" sz="1200" u="sng" dirty="0" smtClean="0">
                <a:solidFill>
                  <a:schemeClr val="tx1">
                    <a:lumMod val="50000"/>
                    <a:lumOff val="50000"/>
                  </a:schemeClr>
                </a:solidFill>
                <a:hlinkClick r:id="rId3"/>
              </a:rPr>
              <a:t>http://figshare.com/articles/GRAD521_Research_Data_Management_Lectures/1003835</a:t>
            </a:r>
            <a:endParaRPr lang="en-US" sz="1200" dirty="0" smtClean="0">
              <a:solidFill>
                <a:schemeClr val="tx1">
                  <a:lumMod val="50000"/>
                  <a:lumOff val="50000"/>
                </a:schemeClr>
              </a:solidFill>
            </a:endParaRPr>
          </a:p>
          <a:p>
            <a:endParaRPr lang="en-US" dirty="0"/>
          </a:p>
        </p:txBody>
      </p:sp>
      <p:sp>
        <p:nvSpPr>
          <p:cNvPr id="4" name="Slide Number Placeholder 3"/>
          <p:cNvSpPr>
            <a:spLocks noGrp="1"/>
          </p:cNvSpPr>
          <p:nvPr>
            <p:ph type="sldNum" sz="quarter" idx="10"/>
          </p:nvPr>
        </p:nvSpPr>
        <p:spPr/>
        <p:txBody>
          <a:bodyPr/>
          <a:lstStyle/>
          <a:p>
            <a:fld id="{23469C5C-0C69-B648-B76D-AC7FD7AE65F0}" type="slidenum">
              <a:rPr lang="en-US" smtClean="0"/>
              <a:pPr/>
              <a:t>22</a:t>
            </a:fld>
            <a:endParaRPr lang="en-US"/>
          </a:p>
        </p:txBody>
      </p:sp>
    </p:spTree>
    <p:extLst>
      <p:ext uri="{BB962C8B-B14F-4D97-AF65-F5344CB8AC3E}">
        <p14:creationId xmlns:p14="http://schemas.microsoft.com/office/powerpoint/2010/main" xmlns="" val="412338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588844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2374176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991584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37961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174953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4117643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330539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2564282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2633152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4283600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3406240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1/25/2016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165292077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nap.edu/author/PGA" TargetMode="External"/><Relationship Id="rId2" Type="http://schemas.openxmlformats.org/officeDocument/2006/relationships/hyperlink" Target="http://www.nap.edu/author/COSEPUP" TargetMode="External"/><Relationship Id="rId1" Type="http://schemas.openxmlformats.org/officeDocument/2006/relationships/slideLayout" Target="../slideLayouts/slideLayout2.xml"/><Relationship Id="rId4" Type="http://schemas.openxmlformats.org/officeDocument/2006/relationships/hyperlink" Target="http://www.nap.edu/author/I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mailto:tnorris@Miami.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mailto:aclark@rsmas.Miami.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www.fda.gov/downloads/ScienceResearch/AboutScienceResearchatFDA/UCM435418.pdf" TargetMode="External"/><Relationship Id="rId13" Type="http://schemas.openxmlformats.org/officeDocument/2006/relationships/hyperlink" Target="http://www.nsf.gov/pubs/2015/nsf15052/nsf15052.pdf" TargetMode="External"/><Relationship Id="rId18" Type="http://schemas.openxmlformats.org/officeDocument/2006/relationships/hyperlink" Target="http://www.va.gov/ORO/Docs/Guidance/VA_RSCH_DATA_ACCESS_PLAN_07_23_2015.pdf" TargetMode="External"/><Relationship Id="rId3" Type="http://schemas.openxmlformats.org/officeDocument/2006/relationships/hyperlink" Target="http://www.phe.gov/Preparedness/planning/science/Pages/AccessPlan.aspx" TargetMode="External"/><Relationship Id="rId7" Type="http://schemas.openxmlformats.org/officeDocument/2006/relationships/hyperlink" Target="https://www.transportation.gov/open/official-dot-public-access-plan" TargetMode="External"/><Relationship Id="rId12" Type="http://schemas.openxmlformats.org/officeDocument/2006/relationships/hyperlink" Target="http://docs.lib.noaa.gov/noaa_documents/NOAA_Research_Council/NOAA_PARR_Plan_v5.04.pdf" TargetMode="External"/><Relationship Id="rId17" Type="http://schemas.openxmlformats.org/officeDocument/2006/relationships/hyperlink" Target="http://www.usgs.gov/usgs-manual/im/IM-OSQI-2015-01.html" TargetMode="External"/><Relationship Id="rId2" Type="http://schemas.openxmlformats.org/officeDocument/2006/relationships/hyperlink" Target="http://www.ahrq.gov/funding/policies/publicaccess/index.html" TargetMode="External"/><Relationship Id="rId16" Type="http://schemas.openxmlformats.org/officeDocument/2006/relationships/hyperlink" Target="http://blog.usaid.gov/2014/10/announcing-usaids-open-data-policy/" TargetMode="External"/><Relationship Id="rId1" Type="http://schemas.openxmlformats.org/officeDocument/2006/relationships/slideLayout" Target="../slideLayouts/slideLayout2.xml"/><Relationship Id="rId6" Type="http://schemas.openxmlformats.org/officeDocument/2006/relationships/hyperlink" Target="http://www.energy.gov/datamanagement/doe-policy-digital-research-data-management" TargetMode="External"/><Relationship Id="rId11" Type="http://schemas.openxmlformats.org/officeDocument/2006/relationships/hyperlink" Target="http://www.nist.gov/data/upload/NIST-Plan-for-Public-Access.pdf" TargetMode="External"/><Relationship Id="rId5" Type="http://schemas.openxmlformats.org/officeDocument/2006/relationships/hyperlink" Target="http://www.dtic.mil/dtic/pdf/dod_public_access_plan_feb2015.pdf" TargetMode="External"/><Relationship Id="rId15" Type="http://schemas.openxmlformats.org/officeDocument/2006/relationships/hyperlink" Target="http://www.usda.gov/documents/USDA-Public-Access-Implementation-Plan.pdf" TargetMode="External"/><Relationship Id="rId10" Type="http://schemas.openxmlformats.org/officeDocument/2006/relationships/hyperlink" Target="http://grants.nih.gov/grants/NIH-Public-Access-Plan.pdf" TargetMode="External"/><Relationship Id="rId4" Type="http://schemas.openxmlformats.org/officeDocument/2006/relationships/hyperlink" Target="http://www.cdc.gov/od/science/docs/Final-CDC-Public-Access-Plan-Jan-2015_508-Compliant.pdf" TargetMode="External"/><Relationship Id="rId9" Type="http://schemas.openxmlformats.org/officeDocument/2006/relationships/hyperlink" Target="http://science.nasa.gov/media/medialibrary/2014/12/05/NASA_Plan_for_increasing_access_to_results_of_federally_funded_research.pdf" TargetMode="External"/><Relationship Id="rId14" Type="http://schemas.openxmlformats.org/officeDocument/2006/relationships/hyperlink" Target="http://public.media.smithsonianmag.com/file_upload_plugin/1f143b54-a9f9-4746-bef5-1c76151e3c7a.pdf"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opendatacommons.org/licenses/by/" TargetMode="External"/><Relationship Id="rId2" Type="http://schemas.openxmlformats.org/officeDocument/2006/relationships/hyperlink" Target="http://opendatacommons.org/licenses/pddl/" TargetMode="External"/><Relationship Id="rId1" Type="http://schemas.openxmlformats.org/officeDocument/2006/relationships/slideLayout" Target="../slideLayouts/slideLayout2.xml"/><Relationship Id="rId4" Type="http://schemas.openxmlformats.org/officeDocument/2006/relationships/hyperlink" Target="http://opendatacommons.org/licenses/odb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dmponline.dcc.ac.uk/"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mailto:aclark@rsmas.miami.edu" TargetMode="External"/><Relationship Id="rId2" Type="http://schemas.openxmlformats.org/officeDocument/2006/relationships/hyperlink" Target="mailto:tnorris@miami.edu" TargetMode="External"/><Relationship Id="rId1" Type="http://schemas.openxmlformats.org/officeDocument/2006/relationships/slideLayout" Target="../slideLayouts/slideLayout2.xml"/><Relationship Id="rId6" Type="http://schemas.openxmlformats.org/officeDocument/2006/relationships/hyperlink" Target="https://notepad-plus-plus.org/" TargetMode="External"/><Relationship Id="rId5" Type="http://schemas.openxmlformats.org/officeDocument/2006/relationships/hyperlink" Target="http://www.barebones.com/products/textwrangler/" TargetMode="External"/><Relationship Id="rId4" Type="http://schemas.openxmlformats.org/officeDocument/2006/relationships/hyperlink" Target="https://wiki.gnome.org/Apps/Gedi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data-archive.ac.uk/create-manage/format/formats" TargetMode="External"/><Relationship Id="rId2" Type="http://schemas.openxmlformats.org/officeDocument/2006/relationships/hyperlink" Target="http://uk.sagepub.com/sites/default/files/upm-binaries/63923_Kitchin_CH1.pdf" TargetMode="External"/><Relationship Id="rId1" Type="http://schemas.openxmlformats.org/officeDocument/2006/relationships/slideLayout" Target="../slideLayouts/slideLayout2.xml"/><Relationship Id="rId4" Type="http://schemas.openxmlformats.org/officeDocument/2006/relationships/hyperlink" Target="https://www.loc.gov/preservation/resources/rfs/RFS%202015-2016.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53" y="0"/>
            <a:ext cx="12190095" cy="6858000"/>
          </a:xfrm>
          <a:prstGeom prst="rect">
            <a:avLst/>
          </a:prstGeom>
        </p:spPr>
      </p:pic>
      <p:sp>
        <p:nvSpPr>
          <p:cNvPr id="2" name="Title 1"/>
          <p:cNvSpPr>
            <a:spLocks noGrp="1"/>
          </p:cNvSpPr>
          <p:nvPr>
            <p:ph type="ctrTitle"/>
          </p:nvPr>
        </p:nvSpPr>
        <p:spPr>
          <a:xfrm>
            <a:off x="758536" y="2098964"/>
            <a:ext cx="10363200" cy="1618818"/>
          </a:xfrm>
          <a:effectLst>
            <a:outerShdw blurRad="50800" dist="38100" dir="2700000" algn="tl" rotWithShape="0">
              <a:prstClr val="black">
                <a:alpha val="40000"/>
              </a:prstClr>
            </a:outerShdw>
          </a:effectLst>
        </p:spPr>
        <p:txBody>
          <a:bodyPr>
            <a:normAutofit/>
          </a:bodyPr>
          <a:lstStyle/>
          <a:p>
            <a:r>
              <a:rPr lang="en-US" sz="4400" b="1" dirty="0" smtClean="0"/>
              <a:t>Data Management in the </a:t>
            </a:r>
            <a:br>
              <a:rPr lang="en-US" sz="4400" b="1" dirty="0" smtClean="0"/>
            </a:br>
            <a:r>
              <a:rPr lang="en-US" sz="4400" b="1" dirty="0" smtClean="0"/>
              <a:t>Research Environment</a:t>
            </a:r>
            <a:endParaRPr lang="en-US" sz="4400" b="1" dirty="0"/>
          </a:p>
        </p:txBody>
      </p:sp>
      <p:sp>
        <p:nvSpPr>
          <p:cNvPr id="3" name="Subtitle 2"/>
          <p:cNvSpPr>
            <a:spLocks noGrp="1"/>
          </p:cNvSpPr>
          <p:nvPr>
            <p:ph type="subTitle" idx="1"/>
          </p:nvPr>
        </p:nvSpPr>
        <p:spPr>
          <a:xfrm>
            <a:off x="758536" y="3602038"/>
            <a:ext cx="10519063" cy="554326"/>
          </a:xfrm>
          <a:effectLst>
            <a:outerShdw blurRad="50800" dist="38100" dir="2700000" algn="tl" rotWithShape="0">
              <a:prstClr val="black">
                <a:alpha val="40000"/>
              </a:prstClr>
            </a:outerShdw>
          </a:effectLst>
        </p:spPr>
        <p:txBody>
          <a:bodyPr>
            <a:normAutofit/>
          </a:bodyPr>
          <a:lstStyle/>
          <a:p>
            <a:r>
              <a:rPr lang="en-US" dirty="0" smtClean="0"/>
              <a:t>RSM 574/674 Spring 2016</a:t>
            </a:r>
          </a:p>
          <a:p>
            <a:endParaRPr lang="en-US" dirty="0"/>
          </a:p>
        </p:txBody>
      </p:sp>
      <p:sp>
        <p:nvSpPr>
          <p:cNvPr id="5" name="Rectangle 4"/>
          <p:cNvSpPr/>
          <p:nvPr/>
        </p:nvSpPr>
        <p:spPr>
          <a:xfrm>
            <a:off x="3315789" y="5721164"/>
            <a:ext cx="4017848" cy="646331"/>
          </a:xfrm>
          <a:prstGeom prst="rect">
            <a:avLst/>
          </a:prstGeom>
        </p:spPr>
        <p:txBody>
          <a:bodyPr wrap="square">
            <a:spAutoFit/>
          </a:bodyPr>
          <a:lstStyle/>
          <a:p>
            <a:r>
              <a:rPr lang="en-US" dirty="0" smtClean="0"/>
              <a:t>Timothy </a:t>
            </a:r>
            <a:r>
              <a:rPr lang="en-US" dirty="0"/>
              <a:t>Norris </a:t>
            </a:r>
            <a:r>
              <a:rPr lang="en-US" dirty="0" smtClean="0"/>
              <a:t>– </a:t>
            </a:r>
            <a:r>
              <a:rPr lang="en-US" dirty="0"/>
              <a:t>tnorris@miami.edu</a:t>
            </a:r>
          </a:p>
          <a:p>
            <a:r>
              <a:rPr lang="en-US" dirty="0"/>
              <a:t>Angela Clark </a:t>
            </a:r>
            <a:r>
              <a:rPr lang="en-US" dirty="0" smtClean="0"/>
              <a:t>–  </a:t>
            </a:r>
            <a:r>
              <a:rPr lang="en-US" dirty="0" err="1" smtClean="0"/>
              <a:t>aclark</a:t>
            </a:r>
            <a:r>
              <a:rPr lang="en-US" dirty="0" err="1"/>
              <a:t>@rsmas.miami.edu</a:t>
            </a:r>
            <a:endParaRPr lang="en-US" dirty="0"/>
          </a:p>
        </p:txBody>
      </p:sp>
    </p:spTree>
    <p:extLst>
      <p:ext uri="{BB962C8B-B14F-4D97-AF65-F5344CB8AC3E}">
        <p14:creationId xmlns:p14="http://schemas.microsoft.com/office/powerpoint/2010/main" xmlns="" val="18756800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2" cstate="print"/>
          <a:stretch>
            <a:fillRect/>
          </a:stretch>
        </p:blipFill>
        <p:spPr>
          <a:xfrm>
            <a:off x="-6587404" y="-2592379"/>
            <a:ext cx="28853127" cy="19431697"/>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838200" y="-125445"/>
            <a:ext cx="10515600" cy="7081934"/>
          </a:xfr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41185" y="-111779"/>
            <a:ext cx="10515600" cy="7081934"/>
          </a:xfrm>
          <a:prstGeom prst="rect">
            <a:avLst/>
          </a:prstGeom>
        </p:spPr>
      </p:pic>
    </p:spTree>
    <p:extLst>
      <p:ext uri="{BB962C8B-B14F-4D97-AF65-F5344CB8AC3E}">
        <p14:creationId xmlns:p14="http://schemas.microsoft.com/office/powerpoint/2010/main" xmlns="" val="21212766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220000" y="220000"/>
                                    </p:animScale>
                                  </p:childTnLst>
                                </p:cTn>
                              </p:par>
                              <p:par>
                                <p:cTn id="7" presetID="42" presetClass="path" presetSubtype="0" accel="50000" decel="50000" fill="hold" nodeType="withEffect">
                                  <p:stCondLst>
                                    <p:cond delay="0"/>
                                  </p:stCondLst>
                                  <p:childTnLst>
                                    <p:animMotion origin="layout" path="M 0 3.33333E-6 L 0.0556 0.33889 " pathEditMode="relative" rAng="0" ptsTypes="AA">
                                      <p:cBhvr>
                                        <p:cTn id="8" dur="2000" fill="hold"/>
                                        <p:tgtEl>
                                          <p:spTgt spid="6"/>
                                        </p:tgtEl>
                                        <p:attrNameLst>
                                          <p:attrName>ppt_x</p:attrName>
                                          <p:attrName>ppt_y</p:attrName>
                                        </p:attrNameLst>
                                      </p:cBhvr>
                                      <p:rCtr x="3177" y="18079"/>
                                    </p:animMotion>
                                  </p:childTnLst>
                                </p:cTn>
                              </p:par>
                              <p:par>
                                <p:cTn id="9" presetID="10" presetClass="exit" presetSubtype="0" fill="hold" nodeType="withEffect">
                                  <p:stCondLst>
                                    <p:cond delay="0"/>
                                  </p:stCondLst>
                                  <p:childTnLst>
                                    <p:animEffect transition="out" filter="fade">
                                      <p:cBhvr>
                                        <p:cTn id="10" dur="2000"/>
                                        <p:tgtEl>
                                          <p:spTgt spid="6"/>
                                        </p:tgtEl>
                                      </p:cBhvr>
                                    </p:animEffect>
                                    <p:set>
                                      <p:cBhvr>
                                        <p:cTn id="11" dur="1" fill="hold">
                                          <p:stCondLst>
                                            <p:cond delay="1999"/>
                                          </p:stCondLst>
                                        </p:cTn>
                                        <p:tgtEl>
                                          <p:spTgt spid="6"/>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1.25E-6 2.59259E-6 L -0.77604 0.01504 " pathEditMode="relative" rAng="0" ptsTypes="AA">
                                      <p:cBhvr>
                                        <p:cTn id="18" dur="2000" fill="hold"/>
                                        <p:tgtEl>
                                          <p:spTgt spid="4"/>
                                        </p:tgtEl>
                                        <p:attrNameLst>
                                          <p:attrName>ppt_x</p:attrName>
                                          <p:attrName>ppt_y</p:attrName>
                                        </p:attrNameLst>
                                      </p:cBhvr>
                                      <p:rCtr x="-39648" y="972"/>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77604 0.01504 L -0.72761 -1.08172 " pathEditMode="relative" rAng="0" ptsTypes="AA">
                                      <p:cBhvr>
                                        <p:cTn id="22" dur="2000" fill="hold"/>
                                        <p:tgtEl>
                                          <p:spTgt spid="4"/>
                                        </p:tgtEl>
                                        <p:attrNameLst>
                                          <p:attrName>ppt_x</p:attrName>
                                          <p:attrName>ppt_y</p:attrName>
                                        </p:attrNameLst>
                                      </p:cBhvr>
                                      <p:rCtr x="2422" y="-54838"/>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72761 -1.08172 L 0.35703 -1.08588 " pathEditMode="relative" rAng="0" ptsTypes="AA">
                                      <p:cBhvr>
                                        <p:cTn id="26" dur="2000" fill="hold"/>
                                        <p:tgtEl>
                                          <p:spTgt spid="4"/>
                                        </p:tgtEl>
                                        <p:attrNameLst>
                                          <p:attrName>ppt_x</p:attrName>
                                          <p:attrName>ppt_y</p:attrName>
                                        </p:attrNameLst>
                                      </p:cBhvr>
                                      <p:rCtr x="54232" y="-208"/>
                                    </p:animMotion>
                                  </p:childTnLst>
                                </p:cTn>
                              </p:par>
                              <p:par>
                                <p:cTn id="27" presetID="6" presetClass="emph" presetSubtype="0" fill="hold" nodeType="withEffect">
                                  <p:stCondLst>
                                    <p:cond delay="0"/>
                                  </p:stCondLst>
                                  <p:childTnLst>
                                    <p:animScale>
                                      <p:cBhvr>
                                        <p:cTn id="28" dur="2000" fill="hold"/>
                                        <p:tgtEl>
                                          <p:spTgt spid="4"/>
                                        </p:tgtEl>
                                      </p:cBhvr>
                                      <p:by x="94000" y="94000"/>
                                    </p:animScale>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35703 -1.08588 L 0.41185 -0.2301 " pathEditMode="relative" rAng="0" ptsTypes="AA">
                                      <p:cBhvr>
                                        <p:cTn id="32" dur="2000" fill="hold"/>
                                        <p:tgtEl>
                                          <p:spTgt spid="4"/>
                                        </p:tgtEl>
                                        <p:attrNameLst>
                                          <p:attrName>ppt_x</p:attrName>
                                          <p:attrName>ppt_y</p:attrName>
                                        </p:attrNameLst>
                                      </p:cBhvr>
                                      <p:rCtr x="2734" y="42778"/>
                                    </p:animMotion>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2000"/>
                                        <p:tgtEl>
                                          <p:spTgt spid="4"/>
                                        </p:tgtEl>
                                      </p:cBhvr>
                                    </p:animEffect>
                                    <p:set>
                                      <p:cBhvr>
                                        <p:cTn id="37" dur="1" fill="hold">
                                          <p:stCondLst>
                                            <p:cond delay="1999"/>
                                          </p:stCondLst>
                                        </p:cTn>
                                        <p:tgtEl>
                                          <p:spTgt spid="4"/>
                                        </p:tgtEl>
                                        <p:attrNameLst>
                                          <p:attrName>style.visibility</p:attrName>
                                        </p:attrNameLst>
                                      </p:cBhvr>
                                      <p:to>
                                        <p:strVal val="hidden"/>
                                      </p:to>
                                    </p:set>
                                  </p:childTnLst>
                                </p:cTn>
                              </p:par>
                              <p:par>
                                <p:cTn id="38" presetID="6" presetClass="emph" presetSubtype="0" fill="hold" nodeType="withEffect">
                                  <p:stCondLst>
                                    <p:cond delay="0"/>
                                  </p:stCondLst>
                                  <p:childTnLst>
                                    <p:animScale>
                                      <p:cBhvr>
                                        <p:cTn id="39" dur="2000" fill="hold"/>
                                        <p:tgtEl>
                                          <p:spTgt spid="6"/>
                                        </p:tgtEl>
                                      </p:cBhvr>
                                      <p:by x="50000" y="50000"/>
                                    </p:animScale>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5" name="Rectangle 14"/>
          <p:cNvSpPr/>
          <p:nvPr/>
        </p:nvSpPr>
        <p:spPr>
          <a:xfrm>
            <a:off x="2361573" y="3229944"/>
            <a:ext cx="8194033" cy="461665"/>
          </a:xfrm>
          <a:prstGeom prst="rect">
            <a:avLst/>
          </a:prstGeom>
        </p:spPr>
        <p:txBody>
          <a:bodyPr wrap="square">
            <a:spAutoFit/>
          </a:bodyPr>
          <a:lstStyle/>
          <a:p>
            <a:r>
              <a:rPr lang="en-US" sz="2400" dirty="0">
                <a:solidFill>
                  <a:srgbClr val="92D050"/>
                </a:solidFill>
              </a:rPr>
              <a:t>During: Compliance and </a:t>
            </a:r>
            <a:r>
              <a:rPr lang="en-US" sz="2400" dirty="0" smtClean="0">
                <a:solidFill>
                  <a:srgbClr val="92D050"/>
                </a:solidFill>
              </a:rPr>
              <a:t>Productivity </a:t>
            </a:r>
            <a:endParaRPr lang="en-US" sz="2400" dirty="0">
              <a:solidFill>
                <a:srgbClr val="92D050"/>
              </a:solidFill>
            </a:endParaRPr>
          </a:p>
        </p:txBody>
      </p:sp>
      <p:sp>
        <p:nvSpPr>
          <p:cNvPr id="16" name="Rectangle 15"/>
          <p:cNvSpPr/>
          <p:nvPr/>
        </p:nvSpPr>
        <p:spPr>
          <a:xfrm>
            <a:off x="2368962" y="4514334"/>
            <a:ext cx="8194033" cy="461665"/>
          </a:xfrm>
          <a:prstGeom prst="rect">
            <a:avLst/>
          </a:prstGeom>
        </p:spPr>
        <p:txBody>
          <a:bodyPr wrap="square">
            <a:spAutoFit/>
          </a:bodyPr>
          <a:lstStyle/>
          <a:p>
            <a:r>
              <a:rPr lang="en-US" sz="2400" dirty="0">
                <a:solidFill>
                  <a:srgbClr val="92D050"/>
                </a:solidFill>
              </a:rPr>
              <a:t>After: Publication and/or Repository Deposit</a:t>
            </a:r>
          </a:p>
        </p:txBody>
      </p:sp>
    </p:spTree>
    <p:extLst>
      <p:ext uri="{BB962C8B-B14F-4D97-AF65-F5344CB8AC3E}">
        <p14:creationId xmlns:p14="http://schemas.microsoft.com/office/powerpoint/2010/main" xmlns="" val="367800779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149998" y="2623657"/>
            <a:ext cx="5577840" cy="2862322"/>
          </a:xfrm>
          <a:prstGeom prst="rect">
            <a:avLst/>
          </a:prstGeom>
          <a:solidFill>
            <a:schemeClr val="tx1"/>
          </a:solidFill>
          <a:ln>
            <a:solidFill>
              <a:srgbClr val="92D050"/>
            </a:solidFill>
          </a:ln>
        </p:spPr>
        <p:txBody>
          <a:bodyPr wrap="square">
            <a:spAutoFit/>
          </a:bodyPr>
          <a:lstStyle/>
          <a:p>
            <a:r>
              <a:rPr lang="en-US" dirty="0">
                <a:solidFill>
                  <a:srgbClr val="92D050"/>
                </a:solidFill>
              </a:rPr>
              <a:t>Privacy/Security Considerations</a:t>
            </a:r>
          </a:p>
          <a:p>
            <a:r>
              <a:rPr lang="en-US" dirty="0">
                <a:solidFill>
                  <a:srgbClr val="92D050"/>
                </a:solidFill>
              </a:rPr>
              <a:t>Storage and backup strategies</a:t>
            </a:r>
          </a:p>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p:txBody>
      </p:sp>
    </p:spTree>
    <p:extLst>
      <p:ext uri="{BB962C8B-B14F-4D97-AF65-F5344CB8AC3E}">
        <p14:creationId xmlns:p14="http://schemas.microsoft.com/office/powerpoint/2010/main" xmlns="" val="17927364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044993" y="3905965"/>
            <a:ext cx="5572826" cy="1815882"/>
          </a:xfrm>
          <a:prstGeom prst="rect">
            <a:avLst/>
          </a:prstGeom>
          <a:solidFill>
            <a:schemeClr val="tx1"/>
          </a:solidFill>
          <a:ln>
            <a:solidFill>
              <a:srgbClr val="92D050"/>
            </a:solidFill>
          </a:ln>
        </p:spPr>
        <p:txBody>
          <a:bodyPr wrap="square">
            <a:spAutoFit/>
          </a:bodyPr>
          <a:lstStyle/>
          <a:p>
            <a:r>
              <a:rPr lang="en-US" dirty="0">
                <a:solidFill>
                  <a:srgbClr val="92D050"/>
                </a:solidFill>
              </a:rPr>
              <a:t>Follow file naming, organization and format conventions</a:t>
            </a:r>
          </a:p>
          <a:p>
            <a:r>
              <a:rPr lang="en-US" sz="2000" b="1" dirty="0">
                <a:solidFill>
                  <a:srgbClr val="92D050"/>
                </a:solidFill>
              </a:rPr>
              <a:t>Documentation and metadata</a:t>
            </a:r>
          </a:p>
          <a:p>
            <a:r>
              <a:rPr lang="en-US" sz="2000" b="1" dirty="0">
                <a:solidFill>
                  <a:srgbClr val="92D050"/>
                </a:solidFill>
              </a:rPr>
              <a:t>Acquiring and cleaning data</a:t>
            </a:r>
          </a:p>
          <a:p>
            <a:r>
              <a:rPr lang="en-US" dirty="0">
                <a:solidFill>
                  <a:srgbClr val="92D050"/>
                </a:solidFill>
              </a:rPr>
              <a:t>Regularly backup all data</a:t>
            </a:r>
          </a:p>
          <a:p>
            <a:r>
              <a:rPr lang="en-US" dirty="0">
                <a:solidFill>
                  <a:srgbClr val="92D050"/>
                </a:solidFill>
              </a:rPr>
              <a:t>Be mindful when sharing / version control</a:t>
            </a:r>
          </a:p>
          <a:p>
            <a:r>
              <a:rPr lang="en-US" dirty="0">
                <a:solidFill>
                  <a:srgbClr val="92D050"/>
                </a:solidFill>
              </a:rPr>
              <a:t>Access / privacy policy enforcement</a:t>
            </a:r>
          </a:p>
        </p:txBody>
      </p:sp>
    </p:spTree>
    <p:extLst>
      <p:ext uri="{BB962C8B-B14F-4D97-AF65-F5344CB8AC3E}">
        <p14:creationId xmlns:p14="http://schemas.microsoft.com/office/powerpoint/2010/main" xmlns="" val="19985952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
        <p:nvSpPr>
          <p:cNvPr id="14" name="Rectangle 13"/>
          <p:cNvSpPr/>
          <p:nvPr/>
        </p:nvSpPr>
        <p:spPr>
          <a:xfrm>
            <a:off x="3025742" y="5133647"/>
            <a:ext cx="5572826" cy="646331"/>
          </a:xfrm>
          <a:prstGeom prst="rect">
            <a:avLst/>
          </a:prstGeom>
          <a:solidFill>
            <a:schemeClr val="tx1"/>
          </a:solidFill>
          <a:ln>
            <a:solidFill>
              <a:srgbClr val="92D050"/>
            </a:solidFill>
          </a:ln>
        </p:spPr>
        <p:txBody>
          <a:bodyPr wrap="square">
            <a:spAutoFit/>
          </a:bodyPr>
          <a:lstStyle/>
          <a:p>
            <a:r>
              <a:rPr lang="en-US" dirty="0">
                <a:solidFill>
                  <a:srgbClr val="92D050"/>
                </a:solidFill>
              </a:rPr>
              <a:t>Publish</a:t>
            </a:r>
          </a:p>
          <a:p>
            <a:r>
              <a:rPr lang="en-US" dirty="0">
                <a:solidFill>
                  <a:srgbClr val="92D050"/>
                </a:solidFill>
              </a:rPr>
              <a:t>Deposit in a repository</a:t>
            </a:r>
          </a:p>
        </p:txBody>
      </p:sp>
    </p:spTree>
    <p:extLst>
      <p:ext uri="{BB962C8B-B14F-4D97-AF65-F5344CB8AC3E}">
        <p14:creationId xmlns:p14="http://schemas.microsoft.com/office/powerpoint/2010/main" xmlns="" val="15991975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Promoting the Stewardship of Research Data</a:t>
            </a:r>
            <a:endParaRPr lang="en-US" dirty="0"/>
          </a:p>
        </p:txBody>
      </p:sp>
      <p:sp>
        <p:nvSpPr>
          <p:cNvPr id="3" name="Content Placeholder 2"/>
          <p:cNvSpPr>
            <a:spLocks noGrp="1"/>
          </p:cNvSpPr>
          <p:nvPr>
            <p:ph idx="1"/>
          </p:nvPr>
        </p:nvSpPr>
        <p:spPr/>
        <p:txBody>
          <a:bodyPr>
            <a:normAutofit lnSpcReduction="10000"/>
          </a:bodyPr>
          <a:lstStyle/>
          <a:p>
            <a:r>
              <a:rPr lang="en-US" dirty="0" smtClean="0"/>
              <a:t>National Academy of the Sciences – </a:t>
            </a:r>
          </a:p>
          <a:p>
            <a:pPr lvl="1"/>
            <a:r>
              <a:rPr lang="en-US" dirty="0"/>
              <a:t>Committee on Ensuring the Utility and Integrity of Research Data in a Digital </a:t>
            </a:r>
            <a:r>
              <a:rPr lang="en-US" dirty="0" smtClean="0"/>
              <a:t>Age</a:t>
            </a:r>
          </a:p>
          <a:p>
            <a:pPr lvl="1"/>
            <a:r>
              <a:rPr lang="en-US" dirty="0" smtClean="0">
                <a:hlinkClick r:id="rId2"/>
              </a:rPr>
              <a:t>Committee </a:t>
            </a:r>
            <a:r>
              <a:rPr lang="en-US" dirty="0">
                <a:hlinkClick r:id="rId2"/>
              </a:rPr>
              <a:t>on Science, Engineering, and Public </a:t>
            </a:r>
            <a:r>
              <a:rPr lang="en-US" dirty="0" smtClean="0">
                <a:hlinkClick r:id="rId2"/>
              </a:rPr>
              <a:t>Policy</a:t>
            </a:r>
            <a:endParaRPr lang="en-US" dirty="0"/>
          </a:p>
          <a:p>
            <a:pPr lvl="1"/>
            <a:r>
              <a:rPr lang="en-US" dirty="0" smtClean="0">
                <a:hlinkClick r:id="rId3"/>
              </a:rPr>
              <a:t>Policy </a:t>
            </a:r>
            <a:r>
              <a:rPr lang="en-US" dirty="0">
                <a:hlinkClick r:id="rId3"/>
              </a:rPr>
              <a:t>and Global </a:t>
            </a:r>
            <a:r>
              <a:rPr lang="en-US" dirty="0" smtClean="0">
                <a:hlinkClick r:id="rId3"/>
              </a:rPr>
              <a:t>Affairs</a:t>
            </a:r>
            <a:endParaRPr lang="en-US" dirty="0" smtClean="0"/>
          </a:p>
          <a:p>
            <a:pPr lvl="1"/>
            <a:r>
              <a:rPr lang="en-US" dirty="0" smtClean="0">
                <a:hlinkClick r:id="rId4"/>
              </a:rPr>
              <a:t>Institute </a:t>
            </a:r>
            <a:r>
              <a:rPr lang="en-US" dirty="0">
                <a:hlinkClick r:id="rId4"/>
              </a:rPr>
              <a:t>of Medicine</a:t>
            </a:r>
            <a:r>
              <a:rPr lang="en-US" dirty="0"/>
              <a:t>; </a:t>
            </a:r>
            <a:endParaRPr lang="en-US" dirty="0" smtClean="0"/>
          </a:p>
          <a:p>
            <a:pPr lvl="1"/>
            <a:endParaRPr lang="en-US" dirty="0"/>
          </a:p>
          <a:p>
            <a:r>
              <a:rPr lang="en-US" dirty="0" smtClean="0"/>
              <a:t>Keywords?</a:t>
            </a:r>
          </a:p>
          <a:p>
            <a:endParaRPr lang="en-US" dirty="0" smtClean="0"/>
          </a:p>
          <a:p>
            <a:r>
              <a:rPr lang="en-US" dirty="0" smtClean="0"/>
              <a:t>Value</a:t>
            </a:r>
            <a:endParaRPr lang="en-US" dirty="0"/>
          </a:p>
          <a:p>
            <a:pPr lvl="1"/>
            <a:r>
              <a:rPr lang="en-US" dirty="0" smtClean="0"/>
              <a:t>how </a:t>
            </a:r>
            <a:r>
              <a:rPr lang="en-US" dirty="0"/>
              <a:t>does the value of data change over time?</a:t>
            </a:r>
          </a:p>
          <a:p>
            <a:pPr lvl="1"/>
            <a:r>
              <a:rPr lang="en-US" dirty="0" smtClean="0"/>
              <a:t>why </a:t>
            </a:r>
            <a:r>
              <a:rPr lang="en-US" dirty="0"/>
              <a:t>is some data more valuable than others</a:t>
            </a:r>
            <a:r>
              <a:rPr lang="en-US" dirty="0" smtClean="0"/>
              <a:t>?</a:t>
            </a:r>
          </a:p>
          <a:p>
            <a:pPr lvl="1"/>
            <a:r>
              <a:rPr lang="en-US" dirty="0" smtClean="0"/>
              <a:t>what kinds of value are there?</a:t>
            </a:r>
            <a:endParaRPr lang="en-US" dirty="0"/>
          </a:p>
          <a:p>
            <a:endParaRPr lang="en-US" dirty="0"/>
          </a:p>
        </p:txBody>
      </p:sp>
    </p:spTree>
    <p:extLst>
      <p:ext uri="{BB962C8B-B14F-4D97-AF65-F5344CB8AC3E}">
        <p14:creationId xmlns:p14="http://schemas.microsoft.com/office/powerpoint/2010/main" xmlns="" val="40491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fade">
                                      <p:cBhvr>
                                        <p:cTn id="2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7136" y="4747634"/>
            <a:ext cx="7235537" cy="492443"/>
          </a:xfrm>
          <a:prstGeom prst="rect">
            <a:avLst/>
          </a:prstGeom>
        </p:spPr>
        <p:txBody>
          <a:bodyPr wrap="square">
            <a:spAutoFit/>
          </a:bodyPr>
          <a:lstStyle/>
          <a:p>
            <a:r>
              <a:rPr lang="en-US" sz="1400" dirty="0" err="1" smtClean="0">
                <a:solidFill>
                  <a:schemeClr val="tx1">
                    <a:lumMod val="65000"/>
                    <a:lumOff val="35000"/>
                  </a:schemeClr>
                </a:solidFill>
              </a:rPr>
              <a:t>Wgsimon</a:t>
            </a:r>
            <a:r>
              <a:rPr lang="en-US" sz="1400" dirty="0" smtClean="0">
                <a:solidFill>
                  <a:schemeClr val="tx1">
                    <a:lumMod val="65000"/>
                    <a:lumOff val="35000"/>
                  </a:schemeClr>
                </a:solidFill>
              </a:rPr>
              <a:t> (2011), Licensed </a:t>
            </a:r>
            <a:r>
              <a:rPr lang="en-US" sz="1400" dirty="0">
                <a:solidFill>
                  <a:schemeClr val="tx1">
                    <a:lumMod val="65000"/>
                    <a:lumOff val="35000"/>
                  </a:schemeClr>
                </a:solidFill>
              </a:rPr>
              <a:t>under CC BY-SA 3.0 via </a:t>
            </a:r>
            <a:r>
              <a:rPr lang="en-US" sz="1400" dirty="0" smtClean="0">
                <a:solidFill>
                  <a:schemeClr val="tx1">
                    <a:lumMod val="65000"/>
                    <a:lumOff val="35000"/>
                  </a:schemeClr>
                </a:solidFill>
              </a:rPr>
              <a:t>Commons</a:t>
            </a:r>
          </a:p>
          <a:p>
            <a:r>
              <a:rPr lang="en-US" sz="1200" dirty="0">
                <a:solidFill>
                  <a:schemeClr val="tx1">
                    <a:lumMod val="65000"/>
                    <a:lumOff val="35000"/>
                  </a:schemeClr>
                </a:solidFill>
              </a:rPr>
              <a:t>https://en.wikipedia.org/wiki/Moore's_law#/media/File:Transistor_Count_and_Moore%27s_Law_-_2011.svg</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6256" y="-1454"/>
            <a:ext cx="7741226" cy="6957427"/>
          </a:xfrm>
          <a:prstGeom prst="rect">
            <a:avLst/>
          </a:prstGeom>
        </p:spPr>
      </p:pic>
    </p:spTree>
    <p:extLst>
      <p:ext uri="{BB962C8B-B14F-4D97-AF65-F5344CB8AC3E}">
        <p14:creationId xmlns:p14="http://schemas.microsoft.com/office/powerpoint/2010/main" xmlns="" val="3092771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2013 OMB Memorandum</a:t>
            </a:r>
            <a:endParaRPr lang="en-US" dirty="0"/>
          </a:p>
        </p:txBody>
      </p:sp>
      <p:sp>
        <p:nvSpPr>
          <p:cNvPr id="3" name="Content Placeholder 2"/>
          <p:cNvSpPr>
            <a:spLocks noGrp="1"/>
          </p:cNvSpPr>
          <p:nvPr>
            <p:ph idx="1"/>
          </p:nvPr>
        </p:nvSpPr>
        <p:spPr>
          <a:xfrm>
            <a:off x="1619250" y="1690690"/>
            <a:ext cx="9734550" cy="4351338"/>
          </a:xfrm>
        </p:spPr>
        <p:txBody>
          <a:bodyPr>
            <a:normAutofit/>
          </a:bodyPr>
          <a:lstStyle/>
          <a:p>
            <a:r>
              <a:rPr lang="en-US" dirty="0" smtClean="0"/>
              <a:t>Value – “manage information as an asset throughout its lifecycle”</a:t>
            </a:r>
          </a:p>
          <a:p>
            <a:endParaRPr lang="en-US" dirty="0" smtClean="0"/>
          </a:p>
          <a:p>
            <a:r>
              <a:rPr lang="en-US" dirty="0" smtClean="0"/>
              <a:t>Privacy, security, ownership</a:t>
            </a:r>
          </a:p>
          <a:p>
            <a:endParaRPr lang="en-US" dirty="0" smtClean="0"/>
          </a:p>
          <a:p>
            <a:r>
              <a:rPr lang="en-US" dirty="0" smtClean="0"/>
              <a:t>Data:</a:t>
            </a:r>
          </a:p>
          <a:p>
            <a:pPr marL="457200" indent="0">
              <a:buNone/>
            </a:pPr>
            <a:r>
              <a:rPr lang="en-US" sz="2000" dirty="0" smtClean="0"/>
              <a:t>“refers to all structured information, unless otherwise noted.”</a:t>
            </a:r>
          </a:p>
          <a:p>
            <a:endParaRPr lang="en-US" dirty="0" smtClean="0"/>
          </a:p>
          <a:p>
            <a:r>
              <a:rPr lang="en-US" dirty="0" smtClean="0"/>
              <a:t>Information Life Cycle</a:t>
            </a:r>
          </a:p>
          <a:p>
            <a:pPr marL="457200" indent="0">
              <a:buNone/>
            </a:pPr>
            <a:r>
              <a:rPr lang="en-US" sz="2000" dirty="0" smtClean="0"/>
              <a:t>“means the stages through which information passes, typically characterized as creation, collection processing, dissemination, use, storage, and disposition.”</a:t>
            </a:r>
          </a:p>
        </p:txBody>
      </p:sp>
    </p:spTree>
    <p:extLst>
      <p:ext uri="{BB962C8B-B14F-4D97-AF65-F5344CB8AC3E}">
        <p14:creationId xmlns:p14="http://schemas.microsoft.com/office/powerpoint/2010/main" xmlns="" val="102768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2013 OMB Memorandum</a:t>
            </a:r>
            <a:endParaRPr lang="en-US" dirty="0"/>
          </a:p>
        </p:txBody>
      </p:sp>
      <p:sp>
        <p:nvSpPr>
          <p:cNvPr id="3" name="Content Placeholder 2"/>
          <p:cNvSpPr>
            <a:spLocks noGrp="1"/>
          </p:cNvSpPr>
          <p:nvPr>
            <p:ph idx="1"/>
          </p:nvPr>
        </p:nvSpPr>
        <p:spPr>
          <a:xfrm>
            <a:off x="2438400" y="2073275"/>
            <a:ext cx="8248650" cy="3041650"/>
          </a:xfrm>
        </p:spPr>
        <p:txBody>
          <a:bodyPr>
            <a:normAutofit/>
          </a:bodyPr>
          <a:lstStyle/>
          <a:p>
            <a:r>
              <a:rPr lang="en-US" dirty="0"/>
              <a:t>Policy Requirements</a:t>
            </a:r>
          </a:p>
          <a:p>
            <a:pPr lvl="1"/>
            <a:r>
              <a:rPr lang="en-US" dirty="0"/>
              <a:t>Collect information in a way that supports downstream use</a:t>
            </a:r>
          </a:p>
          <a:p>
            <a:pPr lvl="1"/>
            <a:r>
              <a:rPr lang="en-US" dirty="0"/>
              <a:t>Machine readable </a:t>
            </a:r>
            <a:r>
              <a:rPr lang="en-US" dirty="0" smtClean="0"/>
              <a:t>formats</a:t>
            </a:r>
          </a:p>
          <a:p>
            <a:pPr lvl="1"/>
            <a:r>
              <a:rPr lang="en-US" dirty="0" smtClean="0"/>
              <a:t>Use data standards</a:t>
            </a:r>
            <a:endParaRPr lang="en-US" dirty="0"/>
          </a:p>
          <a:p>
            <a:pPr lvl="1"/>
            <a:r>
              <a:rPr lang="en-US" dirty="0"/>
              <a:t>Open licenses</a:t>
            </a:r>
          </a:p>
          <a:p>
            <a:pPr lvl="1"/>
            <a:r>
              <a:rPr lang="en-US" dirty="0"/>
              <a:t>Common core and extensible metadata</a:t>
            </a:r>
          </a:p>
        </p:txBody>
      </p:sp>
      <p:sp>
        <p:nvSpPr>
          <p:cNvPr id="4" name="Rectangle 3"/>
          <p:cNvSpPr/>
          <p:nvPr/>
        </p:nvSpPr>
        <p:spPr>
          <a:xfrm>
            <a:off x="5682781" y="5807631"/>
            <a:ext cx="3707169" cy="307777"/>
          </a:xfrm>
          <a:prstGeom prst="rect">
            <a:avLst/>
          </a:prstGeom>
        </p:spPr>
        <p:txBody>
          <a:bodyPr wrap="none">
            <a:spAutoFit/>
          </a:bodyPr>
          <a:lstStyle/>
          <a:p>
            <a:r>
              <a:rPr lang="en-US" sz="1400" dirty="0">
                <a:solidFill>
                  <a:schemeClr val="tx1">
                    <a:lumMod val="65000"/>
                    <a:lumOff val="35000"/>
                  </a:schemeClr>
                </a:solidFill>
              </a:rPr>
              <a:t>https://project-open-data.cio.gov/v1.1/schema/</a:t>
            </a:r>
          </a:p>
        </p:txBody>
      </p:sp>
    </p:spTree>
    <p:extLst>
      <p:ext uri="{BB962C8B-B14F-4D97-AF65-F5344CB8AC3E}">
        <p14:creationId xmlns:p14="http://schemas.microsoft.com/office/powerpoint/2010/main" xmlns="" val="36719518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Federal movement toward open data</a:t>
            </a:r>
            <a:endParaRPr lang="en-US" dirty="0"/>
          </a:p>
        </p:txBody>
      </p:sp>
      <p:graphicFrame>
        <p:nvGraphicFramePr>
          <p:cNvPr id="5" name="Diagram 4"/>
          <p:cNvGraphicFramePr/>
          <p:nvPr>
            <p:extLst/>
          </p:nvPr>
        </p:nvGraphicFramePr>
        <p:xfrm>
          <a:off x="1524000" y="1599051"/>
          <a:ext cx="9144000" cy="4400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logo_NIH.png"/>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3538848" y="3446795"/>
            <a:ext cx="731520" cy="731520"/>
          </a:xfrm>
          <a:prstGeom prst="rect">
            <a:avLst/>
          </a:prstGeom>
        </p:spPr>
      </p:pic>
      <p:pic>
        <p:nvPicPr>
          <p:cNvPr id="7" name="Picture 6" descr="logo_NIH.png"/>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4502717" y="3446795"/>
            <a:ext cx="731520" cy="731520"/>
          </a:xfrm>
          <a:prstGeom prst="rect">
            <a:avLst/>
          </a:prstGeom>
        </p:spPr>
      </p:pic>
      <p:pic>
        <p:nvPicPr>
          <p:cNvPr id="10" name="Picture 9" descr="logo_NEH.png"/>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6869255" y="3446795"/>
            <a:ext cx="731520" cy="731520"/>
          </a:xfrm>
          <a:prstGeom prst="rect">
            <a:avLst/>
          </a:prstGeom>
        </p:spPr>
      </p:pic>
      <p:pic>
        <p:nvPicPr>
          <p:cNvPr id="11" name="Picture 10" descr="logo_NSF.PNG"/>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5651121" y="3401075"/>
            <a:ext cx="822960" cy="822960"/>
          </a:xfrm>
          <a:prstGeom prst="rect">
            <a:avLst/>
          </a:prstGeom>
        </p:spPr>
      </p:pic>
      <p:pic>
        <p:nvPicPr>
          <p:cNvPr id="12" name="Picture 11" descr="logo_NSF.PNG"/>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7919964" y="3401075"/>
            <a:ext cx="822960" cy="822960"/>
          </a:xfrm>
          <a:prstGeom prst="rect">
            <a:avLst/>
          </a:prstGeom>
        </p:spPr>
      </p:pic>
      <p:pic>
        <p:nvPicPr>
          <p:cNvPr id="13" name="Picture 12" descr="logo_OMB.png"/>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2537814" y="3401075"/>
            <a:ext cx="822960" cy="822960"/>
          </a:xfrm>
          <a:prstGeom prst="rect">
            <a:avLst/>
          </a:prstGeom>
        </p:spPr>
      </p:pic>
      <p:pic>
        <p:nvPicPr>
          <p:cNvPr id="14" name="Picture 13" descr="logo_OMB.png"/>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8855867" y="3401075"/>
            <a:ext cx="822960" cy="822960"/>
          </a:xfrm>
          <a:prstGeom prst="rect">
            <a:avLst/>
          </a:prstGeom>
        </p:spPr>
      </p:pic>
      <p:sp>
        <p:nvSpPr>
          <p:cNvPr id="15" name="Rectangle 14"/>
          <p:cNvSpPr/>
          <p:nvPr/>
        </p:nvSpPr>
        <p:spPr>
          <a:xfrm>
            <a:off x="653142" y="6211669"/>
            <a:ext cx="10842171" cy="523220"/>
          </a:xfrm>
          <a:prstGeom prst="rect">
            <a:avLst/>
          </a:prstGeom>
        </p:spPr>
        <p:txBody>
          <a:bodyPr wrap="square">
            <a:spAutoFit/>
          </a:bodyPr>
          <a:lstStyle/>
          <a:p>
            <a:r>
              <a:rPr lang="en-US" sz="1400" dirty="0" err="1" smtClean="0">
                <a:solidFill>
                  <a:schemeClr val="tx1">
                    <a:lumMod val="50000"/>
                    <a:lumOff val="50000"/>
                  </a:schemeClr>
                </a:solidFill>
              </a:rPr>
              <a:t>Whitmire</a:t>
            </a:r>
            <a:r>
              <a:rPr lang="en-US" sz="1400" dirty="0" smtClean="0">
                <a:solidFill>
                  <a:schemeClr val="tx1">
                    <a:lumMod val="50000"/>
                    <a:lumOff val="50000"/>
                  </a:schemeClr>
                </a:solidFill>
              </a:rPr>
              <a:t>, Amanda L. (2014). Research Data Management Curriculum, Lecture 2: Introduction to Research Data Management. Oregon State University Libraries. Retrieved 11/04/2015 from: </a:t>
            </a:r>
            <a:r>
              <a:rPr lang="en-US" sz="1400" u="sng" dirty="0" smtClean="0">
                <a:solidFill>
                  <a:schemeClr val="tx1">
                    <a:lumMod val="50000"/>
                    <a:lumOff val="50000"/>
                  </a:schemeClr>
                </a:solidFill>
                <a:hlinkClick r:id="rId12"/>
              </a:rPr>
              <a:t>http://figshare.com/articles/GRAD521_Research_Data_Management_Lectures/1003835</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xmlns="" val="422161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 Stuff</a:t>
            </a:r>
            <a:endParaRPr lang="en-US" dirty="0"/>
          </a:p>
        </p:txBody>
      </p:sp>
      <p:sp>
        <p:nvSpPr>
          <p:cNvPr id="3" name="Content Placeholder 2"/>
          <p:cNvSpPr>
            <a:spLocks noGrp="1"/>
          </p:cNvSpPr>
          <p:nvPr>
            <p:ph idx="1"/>
          </p:nvPr>
        </p:nvSpPr>
        <p:spPr>
          <a:xfrm>
            <a:off x="838200" y="1690690"/>
            <a:ext cx="10515600" cy="4351338"/>
          </a:xfrm>
        </p:spPr>
        <p:txBody>
          <a:bodyPr>
            <a:normAutofit/>
          </a:bodyPr>
          <a:lstStyle/>
          <a:p>
            <a:r>
              <a:rPr lang="en-US" dirty="0" smtClean="0"/>
              <a:t>T</a:t>
            </a:r>
            <a:r>
              <a:rPr lang="en-US" dirty="0" smtClean="0"/>
              <a:t>he </a:t>
            </a:r>
            <a:r>
              <a:rPr lang="en-US" dirty="0" smtClean="0"/>
              <a:t>midterm project will be due Wednesday </a:t>
            </a:r>
            <a:r>
              <a:rPr lang="en-US" dirty="0" smtClean="0"/>
              <a:t>March 2</a:t>
            </a:r>
            <a:r>
              <a:rPr lang="en-US" baseline="30000" dirty="0" smtClean="0"/>
              <a:t>nd</a:t>
            </a:r>
            <a:r>
              <a:rPr lang="en-US" dirty="0" smtClean="0"/>
              <a:t>  </a:t>
            </a:r>
            <a:endParaRPr lang="en-US" dirty="0" smtClean="0"/>
          </a:p>
          <a:p>
            <a:pPr lvl="1"/>
            <a:r>
              <a:rPr lang="en-US" dirty="0" smtClean="0"/>
              <a:t>Sorry for any confusion</a:t>
            </a:r>
            <a:endParaRPr lang="en-US" dirty="0" smtClean="0"/>
          </a:p>
          <a:p>
            <a:pPr marL="457200" lvl="1" indent="0">
              <a:buNone/>
            </a:pPr>
            <a:endParaRPr lang="en-US" dirty="0" smtClean="0"/>
          </a:p>
          <a:p>
            <a:r>
              <a:rPr lang="en-US" dirty="0" smtClean="0"/>
              <a:t>It is </a:t>
            </a:r>
            <a:r>
              <a:rPr lang="en-US" dirty="0" smtClean="0"/>
              <a:t>confirmed that the </a:t>
            </a:r>
            <a:r>
              <a:rPr lang="en-US" dirty="0" smtClean="0"/>
              <a:t>software Carpentry Workshops will be as follows</a:t>
            </a:r>
          </a:p>
          <a:p>
            <a:pPr lvl="1"/>
            <a:r>
              <a:rPr lang="en-US" dirty="0" smtClean="0"/>
              <a:t>R – March 14</a:t>
            </a:r>
            <a:r>
              <a:rPr lang="en-US" baseline="30000" dirty="0" smtClean="0"/>
              <a:t>th</a:t>
            </a:r>
            <a:r>
              <a:rPr lang="en-US" dirty="0" smtClean="0"/>
              <a:t> and 15</a:t>
            </a:r>
            <a:r>
              <a:rPr lang="en-US" baseline="30000" dirty="0" smtClean="0"/>
              <a:t>th</a:t>
            </a:r>
            <a:r>
              <a:rPr lang="en-US" dirty="0" smtClean="0"/>
              <a:t> (two day workshop)</a:t>
            </a:r>
          </a:p>
          <a:p>
            <a:pPr lvl="1"/>
            <a:r>
              <a:rPr lang="en-US" dirty="0" smtClean="0"/>
              <a:t>Python – March 28</a:t>
            </a:r>
            <a:r>
              <a:rPr lang="en-US" baseline="30000" dirty="0" smtClean="0"/>
              <a:t>th</a:t>
            </a:r>
            <a:r>
              <a:rPr lang="en-US" dirty="0" smtClean="0"/>
              <a:t> and 29</a:t>
            </a:r>
            <a:r>
              <a:rPr lang="en-US" baseline="30000" dirty="0" smtClean="0"/>
              <a:t>th</a:t>
            </a:r>
            <a:r>
              <a:rPr lang="en-US" dirty="0" smtClean="0"/>
              <a:t> (two day workshop)</a:t>
            </a:r>
          </a:p>
          <a:p>
            <a:pPr lvl="1"/>
            <a:r>
              <a:rPr lang="en-US" dirty="0" smtClean="0"/>
              <a:t>You will attend one of these (your choice)</a:t>
            </a:r>
          </a:p>
          <a:p>
            <a:pPr lvl="1"/>
            <a:r>
              <a:rPr lang="en-US" dirty="0" smtClean="0"/>
              <a:t>please talk to us soon if this will create difficulties/conflicts with other obligations/classes</a:t>
            </a:r>
          </a:p>
          <a:p>
            <a:pPr lvl="1"/>
            <a:endParaRPr lang="en-US" dirty="0" smtClean="0"/>
          </a:p>
          <a:p>
            <a:r>
              <a:rPr lang="en-US" dirty="0" smtClean="0"/>
              <a:t>Office hours all by appointment: </a:t>
            </a:r>
            <a:r>
              <a:rPr lang="en-US" dirty="0" smtClean="0">
                <a:hlinkClick r:id="rId3"/>
              </a:rPr>
              <a:t>tnorris@miami.edu</a:t>
            </a:r>
            <a:r>
              <a:rPr lang="en-US" dirty="0" smtClean="0"/>
              <a:t> or </a:t>
            </a:r>
            <a:r>
              <a:rPr lang="en-US" dirty="0" smtClean="0">
                <a:hlinkClick r:id="rId4"/>
              </a:rPr>
              <a:t>aclark@rsmas.miami.edu</a:t>
            </a:r>
            <a:r>
              <a:rPr lang="en-US" dirty="0" smtClean="0"/>
              <a:t> </a:t>
            </a:r>
            <a:endParaRPr lang="en-US" dirty="0"/>
          </a:p>
        </p:txBody>
      </p:sp>
    </p:spTree>
    <p:extLst>
      <p:ext uri="{BB962C8B-B14F-4D97-AF65-F5344CB8AC3E}">
        <p14:creationId xmlns:p14="http://schemas.microsoft.com/office/powerpoint/2010/main" xmlns="" val="3592838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2013 OSTP Memo</a:t>
            </a:r>
            <a:endParaRPr lang="en-US" dirty="0"/>
          </a:p>
        </p:txBody>
      </p:sp>
      <p:sp>
        <p:nvSpPr>
          <p:cNvPr id="3" name="Content Placeholder 2"/>
          <p:cNvSpPr>
            <a:spLocks noGrp="1"/>
          </p:cNvSpPr>
          <p:nvPr>
            <p:ph idx="1"/>
          </p:nvPr>
        </p:nvSpPr>
        <p:spPr>
          <a:xfrm>
            <a:off x="838200" y="1692275"/>
            <a:ext cx="10515600" cy="4351338"/>
          </a:xfrm>
        </p:spPr>
        <p:txBody>
          <a:bodyPr>
            <a:normAutofit/>
          </a:bodyPr>
          <a:lstStyle/>
          <a:p>
            <a:r>
              <a:rPr lang="en-US" dirty="0" smtClean="0"/>
              <a:t>Transparency and efficiency</a:t>
            </a:r>
          </a:p>
          <a:p>
            <a:r>
              <a:rPr lang="en-US" dirty="0" smtClean="0"/>
              <a:t>Growth, security, value</a:t>
            </a:r>
          </a:p>
          <a:p>
            <a:r>
              <a:rPr lang="en-US" dirty="0" smtClean="0"/>
              <a:t>Commercial re-use and innovation</a:t>
            </a:r>
          </a:p>
          <a:p>
            <a:pPr marL="0" indent="0">
              <a:buNone/>
            </a:pPr>
            <a:endParaRPr lang="en-US" dirty="0"/>
          </a:p>
          <a:p>
            <a:r>
              <a:rPr lang="en-US" dirty="0" smtClean="0"/>
              <a:t>Data (from OMB Circular 110): </a:t>
            </a:r>
          </a:p>
          <a:p>
            <a:pPr indent="0">
              <a:buNone/>
            </a:pPr>
            <a:r>
              <a:rPr lang="en-US" dirty="0" smtClean="0"/>
              <a:t>“Data is defined … as the digitally recorded factual material commonly accepted in the scientific community as necessary to validate research findings including data sets used to support scholarly publications, but does not include laboratory notebooks, preliminary analyses, drafts of scientific papers, plans for future research, peer review reports, communications with colleagues, or physical objects, such as laboratory specimens.”</a:t>
            </a:r>
            <a:endParaRPr lang="en-US" dirty="0"/>
          </a:p>
        </p:txBody>
      </p:sp>
      <p:sp>
        <p:nvSpPr>
          <p:cNvPr id="4" name="Rectangle 3"/>
          <p:cNvSpPr/>
          <p:nvPr/>
        </p:nvSpPr>
        <p:spPr>
          <a:xfrm>
            <a:off x="7208969" y="2215634"/>
            <a:ext cx="2469972" cy="584775"/>
          </a:xfrm>
          <a:prstGeom prst="rect">
            <a:avLst/>
          </a:prstGeom>
        </p:spPr>
        <p:txBody>
          <a:bodyPr wrap="none">
            <a:spAutoFit/>
          </a:bodyPr>
          <a:lstStyle/>
          <a:p>
            <a:r>
              <a:rPr lang="en-US" sz="3200" dirty="0"/>
              <a:t>Lots of Sticks!</a:t>
            </a:r>
          </a:p>
        </p:txBody>
      </p:sp>
    </p:spTree>
    <p:extLst>
      <p:ext uri="{BB962C8B-B14F-4D97-AF65-F5344CB8AC3E}">
        <p14:creationId xmlns:p14="http://schemas.microsoft.com/office/powerpoint/2010/main" xmlns="" val="19998058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Agency Response to OSTP 2013 Memo</a:t>
            </a:r>
            <a:br>
              <a:rPr lang="en-US" dirty="0" smtClean="0"/>
            </a:br>
            <a:r>
              <a:rPr lang="en-US" sz="2400" dirty="0" smtClean="0"/>
              <a:t>(agencies affected so far)</a:t>
            </a:r>
            <a:endParaRPr lang="en-US" sz="2400" dirty="0"/>
          </a:p>
        </p:txBody>
      </p:sp>
      <p:graphicFrame>
        <p:nvGraphicFramePr>
          <p:cNvPr id="6" name="Content Placeholder 5"/>
          <p:cNvGraphicFramePr>
            <a:graphicFrameLocks noGrp="1"/>
          </p:cNvGraphicFramePr>
          <p:nvPr>
            <p:ph idx="1"/>
            <p:extLst/>
          </p:nvPr>
        </p:nvGraphicFramePr>
        <p:xfrm>
          <a:off x="374073" y="1584891"/>
          <a:ext cx="11367656" cy="4452435"/>
        </p:xfrm>
        <a:graphic>
          <a:graphicData uri="http://schemas.openxmlformats.org/drawingml/2006/table">
            <a:tbl>
              <a:tblPr>
                <a:tableStyleId>{5C22544A-7EE6-4342-B048-85BDC9FD1C3A}</a:tableStyleId>
              </a:tblPr>
              <a:tblGrid>
                <a:gridCol w="530492"/>
                <a:gridCol w="7480999"/>
                <a:gridCol w="1855760"/>
                <a:gridCol w="750202"/>
                <a:gridCol w="750203"/>
              </a:tblGrid>
              <a:tr h="346059">
                <a:tc>
                  <a:txBody>
                    <a:bodyPr/>
                    <a:lstStyle/>
                    <a:p>
                      <a:pPr algn="l" fontAlgn="b"/>
                      <a:endParaRPr lang="en-US" sz="1200" b="0" i="0" u="none" strike="noStrike" dirty="0">
                        <a:solidFill>
                          <a:srgbClr val="000000"/>
                        </a:solidFill>
                        <a:effectLst/>
                        <a:latin typeface="Arial" panose="020B0604020202020204" pitchFamily="34" charset="0"/>
                      </a:endParaRPr>
                    </a:p>
                  </a:txBody>
                  <a:tcPr marL="9857" marR="9857" marT="19715" marB="197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100" b="0"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u="none" strike="noStrike" dirty="0">
                          <a:effectLst/>
                        </a:rPr>
                        <a:t>Policy </a:t>
                      </a:r>
                      <a:r>
                        <a:rPr lang="en-US" sz="1100" b="1" u="none" strike="noStrike" dirty="0" smtClean="0">
                          <a:effectLst/>
                        </a:rPr>
                        <a:t>Coverage</a:t>
                      </a: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6059">
                <a:tc>
                  <a:txBody>
                    <a:bodyPr/>
                    <a:lstStyle/>
                    <a:p>
                      <a:pPr algn="ctr" fontAlgn="ctr"/>
                      <a:r>
                        <a:rPr lang="en-US" sz="1100" b="1" u="none" strike="noStrike" dirty="0">
                          <a:effectLst/>
                        </a:rPr>
                        <a:t>Funder</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Link to Response</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Timeline to Implement</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Published Outputs</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Data</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AHRQ</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2"/>
                        </a:rPr>
                        <a:t>http://www.ahrq.gov/funding/policies/publicaccess/index.html</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Feb 2015 (A), Oct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ASPR</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3"/>
                        </a:rPr>
                        <a:t>http://www.phe.gov/Preparedness/planning/science/Pages/AccessPlan.aspx</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CDC</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4"/>
                        </a:rPr>
                        <a:t>http://www.cdc.gov/od/science/docs/Final-CDC-Public-Access-Plan-Jan-2015_508-Compliant.pdf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Jul 2013 (A), Oct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DOD</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5"/>
                        </a:rPr>
                        <a:t>http://www.dtic.mil/dtic/pdf/DoD_PublicAccessPlan_Feb2015.pdf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estimate fiscal year 2015</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880">
                <a:tc>
                  <a:txBody>
                    <a:bodyPr/>
                    <a:lstStyle/>
                    <a:p>
                      <a:pPr algn="ctr" fontAlgn="ctr"/>
                      <a:r>
                        <a:rPr lang="en-US" sz="1100" b="1" u="none" strike="noStrike" dirty="0">
                          <a:effectLst/>
                        </a:rPr>
                        <a:t>DOE</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dirty="0">
                          <a:effectLst/>
                          <a:hlinkClick r:id="rId6"/>
                        </a:rPr>
                        <a:t>http://www.energy.gov/datamanagement/doe-policy-digital-research-data-management</a:t>
                      </a:r>
                      <a:endParaRPr lang="en-US" sz="1300" b="0" i="0" u="sng" strike="noStrike" dirty="0">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Oct 2014 (A) Oct 2015 (D)</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smtClean="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DOT</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7"/>
                        </a:rPr>
                        <a:t>https://www.transportation.gov/open/official-dot-public-access-plan</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Jan </a:t>
                      </a:r>
                      <a:r>
                        <a:rPr lang="en-US" sz="1100" u="none" strike="noStrike" dirty="0" smtClean="0">
                          <a:effectLst/>
                        </a:rPr>
                        <a:t>2016</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TBD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FDA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8"/>
                        </a:rPr>
                        <a:t>http://www.fda.gov/downloads/ScienceResearch/AboutScienceResearchatFDA/UCM435418.pdf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7187">
                <a:tc>
                  <a:txBody>
                    <a:bodyPr/>
                    <a:lstStyle/>
                    <a:p>
                      <a:pPr algn="ctr" fontAlgn="ctr"/>
                      <a:r>
                        <a:rPr lang="en-US" sz="1100" b="1" u="none" strike="noStrike">
                          <a:effectLst/>
                        </a:rPr>
                        <a:t>NASA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9"/>
                        </a:rPr>
                        <a:t>http://science.nasa.gov/media/medialibrary/2014/12/05/NASA_Plan_for_increasing_access_to_results_of_federally_funded_research.pdf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Oct 2015 (A, D)</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NIH</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0"/>
                        </a:rPr>
                        <a:t>http://grants.nih.gov/grants/NIH-Public-Access-Plan.pdf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In effect (A, D), Dec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NIST</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1"/>
                        </a:rPr>
                        <a:t>http://www.nist.gov/data/upload/NIST-Plan-for-Public-Access.pdf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NOAA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2"/>
                        </a:rPr>
                        <a:t>http://docs.lib.noaa.gov/noaa_documents/NOAA_Research_Council/NOAA_PARR_Plan_v5.04.pdf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FY2016, Q2 (A, D) (Jan 2016)</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NSF</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3"/>
                        </a:rPr>
                        <a:t>http://www.nsf.gov/pubs/2015/nsf15052/nsf15052.pdf </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Jan 2016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SI</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4"/>
                        </a:rPr>
                        <a:t>http://public.media.smithsonianmag.com//file_upload_plugin/1f143b54-a9f9-4746-bef5-1c76151e3c7a.pdf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USDA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5"/>
                        </a:rPr>
                        <a:t>http://www.usda.gov/documents/USDA-Public-Access-Implementation-Plan.pdf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Jan 2016 (A)</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USAID</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6"/>
                        </a:rPr>
                        <a:t>http://blog.usaid.gov/2014/10/announcing-usaids-open-data-policy/</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October 1, 2014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none</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USGS</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7"/>
                        </a:rPr>
                        <a:t>http://www.usgs.gov/usgs-manual/im/IM-OSQI-2015-01.html</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Feb 19,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u="none" strike="noStrike">
                          <a:effectLst/>
                        </a:rPr>
                        <a:t> </a:t>
                      </a:r>
                      <a:endParaRPr lang="en-US" sz="1200" b="0" i="0" u="none" strike="noStrike">
                        <a:solidFill>
                          <a:srgbClr val="000000"/>
                        </a:solidFill>
                        <a:effectLst/>
                        <a:latin typeface="Arial" panose="020B0604020202020204" pitchFamily="34" charset="0"/>
                      </a:endParaRPr>
                    </a:p>
                  </a:txBody>
                  <a:tcPr marL="9857" marR="9857" marT="985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dirty="0">
                          <a:effectLst/>
                        </a:rPr>
                        <a:t>VA</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8"/>
                        </a:rPr>
                        <a:t>http://www.va.gov/ORO/Docs/Guidance/VA_RSCH_DATA_ACCESS_PLAN_07_23_2015.pdf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October 1,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Partial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Rectangle 6"/>
          <p:cNvSpPr/>
          <p:nvPr/>
        </p:nvSpPr>
        <p:spPr>
          <a:xfrm>
            <a:off x="8080021" y="6361608"/>
            <a:ext cx="2289473" cy="307777"/>
          </a:xfrm>
          <a:prstGeom prst="rect">
            <a:avLst/>
          </a:prstGeom>
        </p:spPr>
        <p:txBody>
          <a:bodyPr wrap="none">
            <a:spAutoFit/>
          </a:bodyPr>
          <a:lstStyle/>
          <a:p>
            <a:r>
              <a:rPr lang="en-US" sz="1400" dirty="0">
                <a:solidFill>
                  <a:prstClr val="black">
                    <a:lumMod val="65000"/>
                    <a:lumOff val="35000"/>
                  </a:prstClr>
                </a:solidFill>
              </a:rPr>
              <a:t>http://bit.ly/FedOASummary</a:t>
            </a:r>
          </a:p>
        </p:txBody>
      </p:sp>
    </p:spTree>
    <p:extLst>
      <p:ext uri="{BB962C8B-B14F-4D97-AF65-F5344CB8AC3E}">
        <p14:creationId xmlns:p14="http://schemas.microsoft.com/office/powerpoint/2010/main" xmlns="" val="66037112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282" y="727214"/>
            <a:ext cx="11076709" cy="5216813"/>
          </a:xfrm>
          <a:prstGeom prst="rect">
            <a:avLst/>
          </a:prstGeom>
        </p:spPr>
        <p:txBody>
          <a:bodyPr wrap="square">
            <a:spAutoFit/>
          </a:bodyPr>
          <a:lstStyle/>
          <a:p>
            <a:r>
              <a:rPr lang="en-US" dirty="0"/>
              <a:t>The memorandum states that, </a:t>
            </a:r>
            <a:r>
              <a:rPr lang="en-US" b="1" dirty="0"/>
              <a:t>“digitally formatted scientific data resulting from unclassified research supported wholly or in part by Federal funding should be </a:t>
            </a:r>
            <a:r>
              <a:rPr lang="en-US" b="1" dirty="0">
                <a:solidFill>
                  <a:srgbClr val="000000"/>
                </a:solidFill>
              </a:rPr>
              <a:t>stored and publicly accessible to search, retrieve, and analyze.”</a:t>
            </a:r>
            <a:r>
              <a:rPr lang="en-US" dirty="0">
                <a:solidFill>
                  <a:srgbClr val="000000"/>
                </a:solidFill>
              </a:rPr>
              <a:t> To this end, federal agencies must create a public access plan that includes the following mandates:</a:t>
            </a:r>
          </a:p>
          <a:p>
            <a:endParaRPr lang="en-US" dirty="0">
              <a:solidFill>
                <a:srgbClr val="000000"/>
              </a:solidFill>
            </a:endParaRPr>
          </a:p>
          <a:p>
            <a:pPr marL="265176" indent="-171450">
              <a:spcAft>
                <a:spcPts val="600"/>
              </a:spcAft>
              <a:buFont typeface="Arial"/>
              <a:buChar char="•"/>
            </a:pPr>
            <a:r>
              <a:rPr lang="en-US" b="1" dirty="0">
                <a:solidFill>
                  <a:srgbClr val="F37321"/>
                </a:solidFill>
              </a:rPr>
              <a:t>Maximize public access to data </a:t>
            </a:r>
            <a:r>
              <a:rPr lang="en-US" dirty="0"/>
              <a:t>while protecting personal privacy and confidentiality, intellectual property, and balancing costs with long-term benefits;</a:t>
            </a:r>
          </a:p>
          <a:p>
            <a:pPr marL="265176" indent="-171450">
              <a:spcAft>
                <a:spcPts val="600"/>
              </a:spcAft>
              <a:buFont typeface="Arial"/>
              <a:buChar char="•"/>
            </a:pPr>
            <a:r>
              <a:rPr lang="en-US" dirty="0"/>
              <a:t>Ensure that investigators create </a:t>
            </a:r>
            <a:r>
              <a:rPr lang="en-US" b="1" dirty="0">
                <a:solidFill>
                  <a:srgbClr val="F37321"/>
                </a:solidFill>
              </a:rPr>
              <a:t>data management plans</a:t>
            </a:r>
            <a:r>
              <a:rPr lang="en-US" dirty="0">
                <a:solidFill>
                  <a:srgbClr val="F37321"/>
                </a:solidFill>
              </a:rPr>
              <a:t> </a:t>
            </a:r>
            <a:r>
              <a:rPr lang="en-US" dirty="0"/>
              <a:t>that describe strategies for long-term preservation of and access to data;</a:t>
            </a:r>
          </a:p>
          <a:p>
            <a:pPr marL="265176" indent="-171450">
              <a:spcAft>
                <a:spcPts val="600"/>
              </a:spcAft>
              <a:buFont typeface="Arial"/>
              <a:buChar char="•"/>
            </a:pPr>
            <a:r>
              <a:rPr lang="en-US" b="1" dirty="0">
                <a:solidFill>
                  <a:srgbClr val="F37321"/>
                </a:solidFill>
              </a:rPr>
              <a:t>Costs</a:t>
            </a:r>
            <a:r>
              <a:rPr lang="en-US" dirty="0">
                <a:solidFill>
                  <a:srgbClr val="F37321"/>
                </a:solidFill>
              </a:rPr>
              <a:t> </a:t>
            </a:r>
            <a:r>
              <a:rPr lang="en-US" dirty="0"/>
              <a:t>of data management are included in proposal budgets;</a:t>
            </a:r>
          </a:p>
          <a:p>
            <a:pPr marL="265176" indent="-171450">
              <a:spcAft>
                <a:spcPts val="600"/>
              </a:spcAft>
              <a:buFont typeface="Arial"/>
              <a:buChar char="•"/>
            </a:pPr>
            <a:r>
              <a:rPr lang="en-US" dirty="0"/>
              <a:t>Ensure that the </a:t>
            </a:r>
            <a:r>
              <a:rPr lang="en-US" b="1" dirty="0">
                <a:solidFill>
                  <a:srgbClr val="F37321"/>
                </a:solidFill>
              </a:rPr>
              <a:t>merits</a:t>
            </a:r>
            <a:r>
              <a:rPr lang="en-US" dirty="0">
                <a:solidFill>
                  <a:srgbClr val="F37321"/>
                </a:solidFill>
              </a:rPr>
              <a:t> </a:t>
            </a:r>
            <a:r>
              <a:rPr lang="en-US" dirty="0"/>
              <a:t>of data management plans are </a:t>
            </a:r>
            <a:r>
              <a:rPr lang="en-US" b="1" dirty="0">
                <a:solidFill>
                  <a:srgbClr val="F37321"/>
                </a:solidFill>
              </a:rPr>
              <a:t>properly evaluated</a:t>
            </a:r>
            <a:r>
              <a:rPr lang="en-US" dirty="0"/>
              <a:t>;</a:t>
            </a:r>
          </a:p>
          <a:p>
            <a:pPr marL="265176" indent="-171450">
              <a:spcAft>
                <a:spcPts val="600"/>
              </a:spcAft>
              <a:buFont typeface="Arial"/>
              <a:buChar char="•"/>
            </a:pPr>
            <a:r>
              <a:rPr lang="en-US" dirty="0"/>
              <a:t>Implement mechanisms to ensure that </a:t>
            </a:r>
            <a:r>
              <a:rPr lang="en-US" b="1" dirty="0">
                <a:solidFill>
                  <a:srgbClr val="F37321"/>
                </a:solidFill>
              </a:rPr>
              <a:t>investigators comply</a:t>
            </a:r>
            <a:r>
              <a:rPr lang="en-US" dirty="0">
                <a:solidFill>
                  <a:srgbClr val="F37321"/>
                </a:solidFill>
              </a:rPr>
              <a:t> </a:t>
            </a:r>
            <a:r>
              <a:rPr lang="en-US" dirty="0"/>
              <a:t>with their data management plans and policies;</a:t>
            </a:r>
          </a:p>
          <a:p>
            <a:pPr marL="265176" indent="-171450">
              <a:spcAft>
                <a:spcPts val="600"/>
              </a:spcAft>
              <a:buFont typeface="Arial"/>
              <a:buChar char="•"/>
            </a:pPr>
            <a:r>
              <a:rPr lang="en-US" dirty="0"/>
              <a:t>Promote deposition of data into </a:t>
            </a:r>
            <a:r>
              <a:rPr lang="en-US" b="1" dirty="0">
                <a:solidFill>
                  <a:srgbClr val="F37321"/>
                </a:solidFill>
              </a:rPr>
              <a:t>publicly accessible repositories</a:t>
            </a:r>
            <a:r>
              <a:rPr lang="en-US" dirty="0"/>
              <a:t>;</a:t>
            </a:r>
          </a:p>
          <a:p>
            <a:pPr marL="265176" indent="-171450">
              <a:spcAft>
                <a:spcPts val="600"/>
              </a:spcAft>
              <a:buFont typeface="Arial"/>
              <a:buChar char="•"/>
            </a:pPr>
            <a:r>
              <a:rPr lang="en-US" dirty="0"/>
              <a:t>Encourage private and public cooperation to </a:t>
            </a:r>
            <a:r>
              <a:rPr lang="en-US" b="1" dirty="0">
                <a:solidFill>
                  <a:srgbClr val="F37321"/>
                </a:solidFill>
              </a:rPr>
              <a:t>improve data access and interoperability</a:t>
            </a:r>
            <a:r>
              <a:rPr lang="en-US" dirty="0"/>
              <a:t>;</a:t>
            </a:r>
          </a:p>
          <a:p>
            <a:pPr marL="265176" indent="-171450">
              <a:spcAft>
                <a:spcPts val="600"/>
              </a:spcAft>
              <a:buFont typeface="Arial"/>
              <a:buChar char="•"/>
            </a:pPr>
            <a:r>
              <a:rPr lang="en-US" dirty="0"/>
              <a:t>Develop and standardize approaches to </a:t>
            </a:r>
            <a:r>
              <a:rPr lang="en-US" b="1" dirty="0">
                <a:solidFill>
                  <a:srgbClr val="F37321"/>
                </a:solidFill>
              </a:rPr>
              <a:t>data citation/attribution</a:t>
            </a:r>
            <a:r>
              <a:rPr lang="en-US" dirty="0"/>
              <a:t>;</a:t>
            </a:r>
          </a:p>
          <a:p>
            <a:pPr marL="265176" indent="-171450">
              <a:spcAft>
                <a:spcPts val="600"/>
              </a:spcAft>
              <a:buFont typeface="Arial"/>
              <a:buChar char="•"/>
            </a:pPr>
            <a:r>
              <a:rPr lang="en-US" dirty="0"/>
              <a:t>Support </a:t>
            </a:r>
            <a:r>
              <a:rPr lang="en-US" b="1" dirty="0">
                <a:solidFill>
                  <a:srgbClr val="F37321"/>
                </a:solidFill>
              </a:rPr>
              <a:t>training</a:t>
            </a:r>
            <a:r>
              <a:rPr lang="en-US" dirty="0">
                <a:solidFill>
                  <a:srgbClr val="F37321"/>
                </a:solidFill>
              </a:rPr>
              <a:t> </a:t>
            </a:r>
            <a:r>
              <a:rPr lang="en-US" dirty="0"/>
              <a:t>in data management best practices;</a:t>
            </a:r>
          </a:p>
          <a:p>
            <a:pPr marL="265176" indent="-171450">
              <a:spcAft>
                <a:spcPts val="600"/>
              </a:spcAft>
              <a:buFont typeface="Arial"/>
              <a:buChar char="•"/>
            </a:pPr>
            <a:r>
              <a:rPr lang="en-US" dirty="0"/>
              <a:t>Assess needs and strategies for the </a:t>
            </a:r>
            <a:r>
              <a:rPr lang="en-US" b="1" dirty="0">
                <a:solidFill>
                  <a:srgbClr val="F37321"/>
                </a:solidFill>
              </a:rPr>
              <a:t>long-term preservation</a:t>
            </a:r>
            <a:r>
              <a:rPr lang="en-US" dirty="0">
                <a:solidFill>
                  <a:srgbClr val="F37321"/>
                </a:solidFill>
              </a:rPr>
              <a:t> </a:t>
            </a:r>
            <a:r>
              <a:rPr lang="en-US" dirty="0"/>
              <a:t>of data.</a:t>
            </a:r>
          </a:p>
        </p:txBody>
      </p:sp>
      <p:sp>
        <p:nvSpPr>
          <p:cNvPr id="2" name="Rectangle 1"/>
          <p:cNvSpPr/>
          <p:nvPr/>
        </p:nvSpPr>
        <p:spPr>
          <a:xfrm>
            <a:off x="741218" y="6334780"/>
            <a:ext cx="10927773" cy="523220"/>
          </a:xfrm>
          <a:prstGeom prst="rect">
            <a:avLst/>
          </a:prstGeom>
        </p:spPr>
        <p:txBody>
          <a:bodyPr wrap="square">
            <a:spAutoFit/>
          </a:bodyPr>
          <a:lstStyle/>
          <a:p>
            <a:pPr>
              <a:defRPr/>
            </a:pPr>
            <a:r>
              <a:rPr lang="en-US" sz="1400" dirty="0">
                <a:solidFill>
                  <a:schemeClr val="tx1">
                    <a:lumMod val="65000"/>
                    <a:lumOff val="35000"/>
                  </a:schemeClr>
                </a:solidFill>
              </a:rPr>
              <a:t>Slide from </a:t>
            </a:r>
            <a:r>
              <a:rPr lang="en-US" sz="1400" dirty="0">
                <a:solidFill>
                  <a:schemeClr val="tx1">
                    <a:lumMod val="50000"/>
                    <a:lumOff val="50000"/>
                  </a:schemeClr>
                </a:solidFill>
              </a:rPr>
              <a:t>Whitmire, Amanda L. (2014). Research Data Management Curriculum, Lecture 2: Introduction to Research Data Management. Oregon State University Libraries. Retrieved 11/04/2015 from: </a:t>
            </a:r>
            <a:r>
              <a:rPr lang="en-US" sz="1400" u="sng" dirty="0">
                <a:solidFill>
                  <a:schemeClr val="tx1">
                    <a:lumMod val="50000"/>
                    <a:lumOff val="50000"/>
                  </a:schemeClr>
                </a:solidFill>
                <a:hlinkClick r:id="rId3"/>
              </a:rPr>
              <a:t>http://figshare.com/articles/GRAD521_Research_Data_Management_Lectures/1003835</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xmlns="" val="289427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 Management Plan?</a:t>
            </a:r>
          </a:p>
        </p:txBody>
      </p:sp>
      <p:sp>
        <p:nvSpPr>
          <p:cNvPr id="3" name="Content Placeholder 2"/>
          <p:cNvSpPr>
            <a:spLocks noGrp="1"/>
          </p:cNvSpPr>
          <p:nvPr>
            <p:ph idx="1"/>
          </p:nvPr>
        </p:nvSpPr>
        <p:spPr>
          <a:xfrm>
            <a:off x="2535382" y="2303607"/>
            <a:ext cx="7408718" cy="3120448"/>
          </a:xfrm>
        </p:spPr>
        <p:txBody>
          <a:bodyPr/>
          <a:lstStyle/>
          <a:p>
            <a:pPr marL="0" indent="0">
              <a:lnSpc>
                <a:spcPct val="150000"/>
              </a:lnSpc>
              <a:buNone/>
            </a:pPr>
            <a:r>
              <a:rPr lang="en-US" dirty="0" smtClean="0"/>
              <a:t>The </a:t>
            </a:r>
            <a:r>
              <a:rPr lang="en-US" dirty="0"/>
              <a:t>Data Management Plan is a written document that describes the data you expect to acquire or collect throughout a research project, how you will collect, organize, document, and analyze the data, and finally how you will share, publish and preserve the data.</a:t>
            </a:r>
          </a:p>
          <a:p>
            <a:endParaRPr lang="en-US" dirty="0"/>
          </a:p>
        </p:txBody>
      </p:sp>
    </p:spTree>
    <p:extLst>
      <p:ext uri="{BB962C8B-B14F-4D97-AF65-F5344CB8AC3E}">
        <p14:creationId xmlns:p14="http://schemas.microsoft.com/office/powerpoint/2010/main" xmlns="" val="3479935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Plans</a:t>
            </a:r>
            <a:endParaRPr lang="en-US" dirty="0"/>
          </a:p>
        </p:txBody>
      </p:sp>
      <p:sp>
        <p:nvSpPr>
          <p:cNvPr id="3" name="Content Placeholder 2"/>
          <p:cNvSpPr>
            <a:spLocks noGrp="1"/>
          </p:cNvSpPr>
          <p:nvPr>
            <p:ph idx="1"/>
          </p:nvPr>
        </p:nvSpPr>
        <p:spPr>
          <a:xfrm>
            <a:off x="3252355" y="2012661"/>
            <a:ext cx="7367156" cy="4351338"/>
          </a:xfrm>
        </p:spPr>
        <p:txBody>
          <a:bodyPr/>
          <a:lstStyle/>
          <a:p>
            <a:pPr marL="457200" indent="-457200">
              <a:buAutoNum type="arabicPeriod"/>
            </a:pPr>
            <a:r>
              <a:rPr lang="en-US" dirty="0" smtClean="0"/>
              <a:t>Information about Data and Data Formats</a:t>
            </a:r>
          </a:p>
          <a:p>
            <a:pPr marL="457200" indent="-457200">
              <a:buAutoNum type="arabicPeriod"/>
            </a:pPr>
            <a:r>
              <a:rPr lang="en-US" dirty="0" smtClean="0"/>
              <a:t>Metadata Content and Format</a:t>
            </a:r>
          </a:p>
          <a:p>
            <a:pPr marL="457200" indent="-457200">
              <a:buAutoNum type="arabicPeriod"/>
            </a:pPr>
            <a:r>
              <a:rPr lang="en-US" dirty="0" smtClean="0"/>
              <a:t>Policies for access sharing and re-use</a:t>
            </a:r>
          </a:p>
          <a:p>
            <a:pPr marL="457200" indent="-457200">
              <a:buAutoNum type="arabicPeriod"/>
            </a:pPr>
            <a:r>
              <a:rPr lang="en-US" dirty="0" smtClean="0"/>
              <a:t>Long-term storage and preservation</a:t>
            </a:r>
          </a:p>
          <a:p>
            <a:pPr marL="457200" indent="-457200">
              <a:buAutoNum type="arabicPeriod"/>
            </a:pPr>
            <a:r>
              <a:rPr lang="en-US" dirty="0" smtClean="0"/>
              <a:t>Budget</a:t>
            </a:r>
            <a:endParaRPr lang="en-US" dirty="0"/>
          </a:p>
        </p:txBody>
      </p:sp>
    </p:spTree>
    <p:extLst>
      <p:ext uri="{BB962C8B-B14F-4D97-AF65-F5344CB8AC3E}">
        <p14:creationId xmlns:p14="http://schemas.microsoft.com/office/powerpoint/2010/main" xmlns="" val="254810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Data and Data Formats</a:t>
            </a:r>
            <a:br>
              <a:rPr lang="en-US" dirty="0" smtClean="0"/>
            </a:br>
            <a:r>
              <a:rPr lang="en-US" sz="2800" dirty="0" smtClean="0"/>
              <a:t>(week 3, week 4, week 5, Software Carpentry, week 11)</a:t>
            </a:r>
            <a:endParaRPr lang="en-US" sz="2800" dirty="0"/>
          </a:p>
        </p:txBody>
      </p:sp>
      <p:sp>
        <p:nvSpPr>
          <p:cNvPr id="3" name="Content Placeholder 2"/>
          <p:cNvSpPr>
            <a:spLocks noGrp="1"/>
          </p:cNvSpPr>
          <p:nvPr>
            <p:ph idx="1"/>
          </p:nvPr>
        </p:nvSpPr>
        <p:spPr>
          <a:xfrm>
            <a:off x="3976253" y="2043834"/>
            <a:ext cx="5947064" cy="4351338"/>
          </a:xfrm>
        </p:spPr>
        <p:txBody>
          <a:bodyPr/>
          <a:lstStyle/>
          <a:p>
            <a:r>
              <a:rPr lang="en-US" dirty="0" smtClean="0"/>
              <a:t>Data Types</a:t>
            </a:r>
          </a:p>
          <a:p>
            <a:r>
              <a:rPr lang="en-US" dirty="0" smtClean="0"/>
              <a:t>How will they be collected</a:t>
            </a:r>
          </a:p>
          <a:p>
            <a:r>
              <a:rPr lang="en-US" dirty="0" smtClean="0"/>
              <a:t>How will the data be processed</a:t>
            </a:r>
          </a:p>
          <a:p>
            <a:r>
              <a:rPr lang="en-US" dirty="0" smtClean="0"/>
              <a:t>File Formats</a:t>
            </a:r>
          </a:p>
          <a:p>
            <a:r>
              <a:rPr lang="en-US" dirty="0" smtClean="0"/>
              <a:t>Quality Control</a:t>
            </a:r>
          </a:p>
          <a:p>
            <a:r>
              <a:rPr lang="en-US" dirty="0" smtClean="0"/>
              <a:t>Existing Data</a:t>
            </a:r>
          </a:p>
          <a:p>
            <a:r>
              <a:rPr lang="en-US" dirty="0" smtClean="0"/>
              <a:t>Short-term management</a:t>
            </a:r>
            <a:endParaRPr lang="en-US" dirty="0"/>
          </a:p>
        </p:txBody>
      </p:sp>
    </p:spTree>
    <p:extLst>
      <p:ext uri="{BB962C8B-B14F-4D97-AF65-F5344CB8AC3E}">
        <p14:creationId xmlns:p14="http://schemas.microsoft.com/office/powerpoint/2010/main" xmlns="" val="38256248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Metadata Content and Format</a:t>
            </a:r>
            <a:br>
              <a:rPr lang="en-US" dirty="0" smtClean="0"/>
            </a:br>
            <a:r>
              <a:rPr lang="en-US" sz="2800" dirty="0" smtClean="0"/>
              <a:t>(week 8)</a:t>
            </a:r>
            <a:endParaRPr lang="en-US" sz="2800" dirty="0"/>
          </a:p>
        </p:txBody>
      </p:sp>
      <p:sp>
        <p:nvSpPr>
          <p:cNvPr id="3" name="Content Placeholder 2"/>
          <p:cNvSpPr>
            <a:spLocks noGrp="1"/>
          </p:cNvSpPr>
          <p:nvPr>
            <p:ph idx="1"/>
          </p:nvPr>
        </p:nvSpPr>
        <p:spPr>
          <a:xfrm>
            <a:off x="1847850" y="1825625"/>
            <a:ext cx="9505950" cy="4351338"/>
          </a:xfrm>
        </p:spPr>
        <p:txBody>
          <a:bodyPr>
            <a:normAutofit lnSpcReduction="10000"/>
          </a:bodyPr>
          <a:lstStyle/>
          <a:p>
            <a:r>
              <a:rPr lang="en-US" dirty="0" smtClean="0"/>
              <a:t>metadata is a description of your data for a future user (you perhaps?)</a:t>
            </a:r>
          </a:p>
          <a:p>
            <a:pPr lvl="1"/>
            <a:r>
              <a:rPr lang="en-US" dirty="0" smtClean="0"/>
              <a:t>What does this person need to know to use the data </a:t>
            </a:r>
            <a:r>
              <a:rPr lang="en-US" i="1" dirty="0" smtClean="0"/>
              <a:t>properly</a:t>
            </a:r>
            <a:r>
              <a:rPr lang="en-US" dirty="0" smtClean="0"/>
              <a:t>?</a:t>
            </a:r>
          </a:p>
          <a:p>
            <a:pPr lvl="1"/>
            <a:r>
              <a:rPr lang="en-US" dirty="0" smtClean="0"/>
              <a:t>Does this person need discipline specific knowledge? How much?</a:t>
            </a:r>
          </a:p>
          <a:p>
            <a:r>
              <a:rPr lang="en-US" dirty="0" smtClean="0"/>
              <a:t>Two general kinds of metadata</a:t>
            </a:r>
          </a:p>
          <a:p>
            <a:pPr lvl="1"/>
            <a:r>
              <a:rPr lang="en-US" dirty="0" smtClean="0"/>
              <a:t>Project level (contextual)</a:t>
            </a:r>
          </a:p>
          <a:p>
            <a:pPr lvl="1"/>
            <a:r>
              <a:rPr lang="en-US" dirty="0" smtClean="0"/>
              <a:t>Technical (data level, units, headers, etc.)</a:t>
            </a:r>
          </a:p>
          <a:p>
            <a:r>
              <a:rPr lang="en-US" dirty="0" smtClean="0"/>
              <a:t>How will the metadata be captured</a:t>
            </a:r>
          </a:p>
          <a:p>
            <a:pPr lvl="1"/>
            <a:r>
              <a:rPr lang="en-US" dirty="0" smtClean="0"/>
              <a:t>Notebooks (electronic)</a:t>
            </a:r>
          </a:p>
          <a:p>
            <a:pPr lvl="1"/>
            <a:r>
              <a:rPr lang="en-US" dirty="0" smtClean="0"/>
              <a:t>Device capture</a:t>
            </a:r>
          </a:p>
          <a:p>
            <a:r>
              <a:rPr lang="en-US" dirty="0" smtClean="0"/>
              <a:t>What format (with justification)</a:t>
            </a:r>
          </a:p>
          <a:p>
            <a:pPr lvl="1"/>
            <a:r>
              <a:rPr lang="en-US" dirty="0" smtClean="0"/>
              <a:t>Discipline specific standard? Other standard? </a:t>
            </a:r>
          </a:p>
          <a:p>
            <a:pPr lvl="1"/>
            <a:r>
              <a:rPr lang="en-US" dirty="0" smtClean="0"/>
              <a:t>Machine  or human readable (both?)</a:t>
            </a:r>
          </a:p>
        </p:txBody>
      </p:sp>
    </p:spTree>
    <p:extLst>
      <p:ext uri="{BB962C8B-B14F-4D97-AF65-F5344CB8AC3E}">
        <p14:creationId xmlns:p14="http://schemas.microsoft.com/office/powerpoint/2010/main" xmlns="" val="185493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076327"/>
            <a:ext cx="3175000" cy="4524373"/>
          </a:xfrm>
        </p:spPr>
        <p:txBody>
          <a:bodyPr>
            <a:normAutofit/>
          </a:bodyPr>
          <a:lstStyle/>
          <a:p>
            <a:r>
              <a:rPr lang="en-US" dirty="0" smtClean="0"/>
              <a:t>Metadata that you know</a:t>
            </a:r>
            <a:br>
              <a:rPr lang="en-US" dirty="0" smtClean="0"/>
            </a:br>
            <a:r>
              <a:rPr lang="en-US" dirty="0" smtClean="0"/>
              <a:t>already</a:t>
            </a:r>
            <a:br>
              <a:rPr lang="en-US" dirty="0" smtClean="0"/>
            </a:br>
            <a:r>
              <a:rPr lang="en-US" dirty="0"/>
              <a:t/>
            </a:r>
            <a:br>
              <a:rPr lang="en-US" dirty="0"/>
            </a:br>
            <a:r>
              <a:rPr lang="en-US" dirty="0" smtClean="0"/>
              <a:t>human </a:t>
            </a:r>
            <a:br>
              <a:rPr lang="en-US" dirty="0" smtClean="0"/>
            </a:br>
            <a:r>
              <a:rPr lang="en-US" dirty="0" smtClean="0"/>
              <a:t>readable</a:t>
            </a:r>
            <a:endParaRPr lang="en-US" dirty="0"/>
          </a:p>
        </p:txBody>
      </p:sp>
      <p:pic>
        <p:nvPicPr>
          <p:cNvPr id="4" name="Picture 3"/>
          <p:cNvPicPr>
            <a:picLocks noChangeAspect="1"/>
          </p:cNvPicPr>
          <p:nvPr/>
        </p:nvPicPr>
        <p:blipFill>
          <a:blip r:embed="rId2" cstate="print"/>
          <a:stretch>
            <a:fillRect/>
          </a:stretch>
        </p:blipFill>
        <p:spPr>
          <a:xfrm>
            <a:off x="3606800" y="454026"/>
            <a:ext cx="8496300" cy="7734300"/>
          </a:xfrm>
          <a:prstGeom prst="rect">
            <a:avLst/>
          </a:prstGeom>
        </p:spPr>
      </p:pic>
    </p:spTree>
    <p:extLst>
      <p:ext uri="{BB962C8B-B14F-4D97-AF65-F5344CB8AC3E}">
        <p14:creationId xmlns:p14="http://schemas.microsoft.com/office/powerpoint/2010/main" xmlns="" val="40332514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078992"/>
            <a:ext cx="3175000" cy="4524373"/>
          </a:xfrm>
        </p:spPr>
        <p:txBody>
          <a:bodyPr>
            <a:normAutofit/>
          </a:bodyPr>
          <a:lstStyle/>
          <a:p>
            <a:r>
              <a:rPr lang="en-US" dirty="0" smtClean="0"/>
              <a:t>Metadata that you know</a:t>
            </a:r>
            <a:br>
              <a:rPr lang="en-US" dirty="0" smtClean="0"/>
            </a:br>
            <a:r>
              <a:rPr lang="en-US" dirty="0" smtClean="0"/>
              <a:t>already</a:t>
            </a:r>
            <a:br>
              <a:rPr lang="en-US" dirty="0" smtClean="0"/>
            </a:br>
            <a:r>
              <a:rPr lang="en-US" dirty="0"/>
              <a:t/>
            </a:r>
            <a:br>
              <a:rPr lang="en-US" dirty="0"/>
            </a:br>
            <a:r>
              <a:rPr lang="en-US" dirty="0" smtClean="0"/>
              <a:t>machine readable</a:t>
            </a:r>
            <a:endParaRPr lang="en-US" dirty="0"/>
          </a:p>
        </p:txBody>
      </p:sp>
      <p:pic>
        <p:nvPicPr>
          <p:cNvPr id="3" name="Picture 2"/>
          <p:cNvPicPr>
            <a:picLocks noChangeAspect="1"/>
          </p:cNvPicPr>
          <p:nvPr/>
        </p:nvPicPr>
        <p:blipFill>
          <a:blip r:embed="rId2" cstate="print"/>
          <a:stretch>
            <a:fillRect/>
          </a:stretch>
        </p:blipFill>
        <p:spPr>
          <a:xfrm>
            <a:off x="3602736" y="457200"/>
            <a:ext cx="8496300" cy="7734300"/>
          </a:xfrm>
          <a:prstGeom prst="rect">
            <a:avLst/>
          </a:prstGeom>
        </p:spPr>
      </p:pic>
    </p:spTree>
    <p:extLst>
      <p:ext uri="{BB962C8B-B14F-4D97-AF65-F5344CB8AC3E}">
        <p14:creationId xmlns:p14="http://schemas.microsoft.com/office/powerpoint/2010/main" xmlns="" val="5262170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Policies for Access and Sharing</a:t>
            </a:r>
            <a:br>
              <a:rPr lang="en-US" dirty="0" smtClean="0"/>
            </a:br>
            <a:r>
              <a:rPr lang="en-US" sz="2800" dirty="0" smtClean="0"/>
              <a:t>(week 12, week 13)</a:t>
            </a:r>
            <a:endParaRPr lang="en-US" sz="2800" dirty="0"/>
          </a:p>
        </p:txBody>
      </p:sp>
      <p:sp>
        <p:nvSpPr>
          <p:cNvPr id="3" name="Content Placeholder 2"/>
          <p:cNvSpPr>
            <a:spLocks noGrp="1"/>
          </p:cNvSpPr>
          <p:nvPr>
            <p:ph idx="1"/>
          </p:nvPr>
        </p:nvSpPr>
        <p:spPr/>
        <p:txBody>
          <a:bodyPr>
            <a:normAutofit/>
          </a:bodyPr>
          <a:lstStyle/>
          <a:p>
            <a:r>
              <a:rPr lang="en-US" dirty="0" smtClean="0"/>
              <a:t>Data sharing details</a:t>
            </a:r>
          </a:p>
          <a:p>
            <a:pPr lvl="1"/>
            <a:r>
              <a:rPr lang="en-US" dirty="0" smtClean="0"/>
              <a:t>How long, where, how accessed, rights of data collector</a:t>
            </a:r>
          </a:p>
          <a:p>
            <a:r>
              <a:rPr lang="en-US" dirty="0" smtClean="0"/>
              <a:t>Ethical or Privacy Issues</a:t>
            </a:r>
          </a:p>
          <a:p>
            <a:pPr lvl="1"/>
            <a:r>
              <a:rPr lang="en-US" dirty="0" smtClean="0"/>
              <a:t>Personally identifiable data, endangered species, fragile habitats</a:t>
            </a:r>
          </a:p>
          <a:p>
            <a:r>
              <a:rPr lang="en-US" dirty="0" smtClean="0"/>
              <a:t>Ownership</a:t>
            </a:r>
          </a:p>
          <a:p>
            <a:pPr lvl="1"/>
            <a:r>
              <a:rPr lang="en-US" dirty="0" smtClean="0"/>
              <a:t>Who owns the data, institutional or funder requirements, embargoes</a:t>
            </a:r>
          </a:p>
          <a:p>
            <a:r>
              <a:rPr lang="en-US" dirty="0" smtClean="0"/>
              <a:t>Intended future audience</a:t>
            </a:r>
          </a:p>
          <a:p>
            <a:pPr lvl="1"/>
            <a:r>
              <a:rPr lang="en-US" dirty="0" smtClean="0"/>
              <a:t>Who will want to use this data, why</a:t>
            </a:r>
          </a:p>
          <a:p>
            <a:r>
              <a:rPr lang="en-US" dirty="0" smtClean="0"/>
              <a:t>Citation</a:t>
            </a:r>
          </a:p>
          <a:p>
            <a:pPr lvl="1"/>
            <a:r>
              <a:rPr lang="en-US" dirty="0" smtClean="0"/>
              <a:t>Provide a citation, DOI, ARK</a:t>
            </a:r>
          </a:p>
        </p:txBody>
      </p:sp>
    </p:spTree>
    <p:extLst>
      <p:ext uri="{BB962C8B-B14F-4D97-AF65-F5344CB8AC3E}">
        <p14:creationId xmlns:p14="http://schemas.microsoft.com/office/powerpoint/2010/main" xmlns="" val="30799294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outline</a:t>
            </a:r>
            <a:endParaRPr lang="en-US" dirty="0"/>
          </a:p>
        </p:txBody>
      </p:sp>
      <p:sp>
        <p:nvSpPr>
          <p:cNvPr id="3" name="Content Placeholder 2"/>
          <p:cNvSpPr>
            <a:spLocks noGrp="1"/>
          </p:cNvSpPr>
          <p:nvPr>
            <p:ph idx="1"/>
          </p:nvPr>
        </p:nvSpPr>
        <p:spPr>
          <a:xfrm>
            <a:off x="4256809" y="2625725"/>
            <a:ext cx="5219700" cy="2164484"/>
          </a:xfrm>
        </p:spPr>
        <p:txBody>
          <a:bodyPr/>
          <a:lstStyle/>
          <a:p>
            <a:r>
              <a:rPr lang="en-US" dirty="0"/>
              <a:t>Research Data Lifecycle</a:t>
            </a:r>
          </a:p>
          <a:p>
            <a:r>
              <a:rPr lang="en-US" dirty="0" smtClean="0"/>
              <a:t>A little more on Open Data</a:t>
            </a:r>
          </a:p>
          <a:p>
            <a:r>
              <a:rPr lang="en-US" dirty="0" smtClean="0"/>
              <a:t>Data Management Plans</a:t>
            </a:r>
            <a:endParaRPr lang="en-US" dirty="0"/>
          </a:p>
        </p:txBody>
      </p:sp>
    </p:spTree>
    <p:extLst>
      <p:ext uri="{BB962C8B-B14F-4D97-AF65-F5344CB8AC3E}">
        <p14:creationId xmlns:p14="http://schemas.microsoft.com/office/powerpoint/2010/main" xmlns="" val="21980715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Policies for Re-use and </a:t>
            </a:r>
            <a:r>
              <a:rPr lang="en-US" dirty="0"/>
              <a:t>Distribution</a:t>
            </a:r>
            <a:br>
              <a:rPr lang="en-US" dirty="0"/>
            </a:br>
            <a:r>
              <a:rPr lang="en-US" sz="2800" dirty="0"/>
              <a:t>(week </a:t>
            </a:r>
            <a:r>
              <a:rPr lang="en-US" sz="2800" dirty="0" smtClean="0"/>
              <a:t>12, week 13)</a:t>
            </a:r>
            <a:endParaRPr lang="en-US" sz="2800" dirty="0"/>
          </a:p>
        </p:txBody>
      </p:sp>
      <p:sp>
        <p:nvSpPr>
          <p:cNvPr id="3" name="Content Placeholder 2"/>
          <p:cNvSpPr>
            <a:spLocks noGrp="1"/>
          </p:cNvSpPr>
          <p:nvPr>
            <p:ph idx="1"/>
          </p:nvPr>
        </p:nvSpPr>
        <p:spPr/>
        <p:txBody>
          <a:bodyPr/>
          <a:lstStyle/>
          <a:p>
            <a:r>
              <a:rPr lang="en-US" dirty="0" smtClean="0"/>
              <a:t>Permissions or restrictions</a:t>
            </a:r>
          </a:p>
          <a:p>
            <a:pPr lvl="1"/>
            <a:r>
              <a:rPr lang="en-US" dirty="0" smtClean="0"/>
              <a:t>How can the data be re-used</a:t>
            </a:r>
          </a:p>
          <a:p>
            <a:r>
              <a:rPr lang="en-US" dirty="0" smtClean="0"/>
              <a:t>License type</a:t>
            </a:r>
          </a:p>
          <a:p>
            <a:pPr lvl="1"/>
            <a:r>
              <a:rPr lang="en-US" dirty="0" smtClean="0"/>
              <a:t>Open data?</a:t>
            </a:r>
            <a:endParaRPr lang="en-US" dirty="0"/>
          </a:p>
        </p:txBody>
      </p:sp>
      <p:sp>
        <p:nvSpPr>
          <p:cNvPr id="4" name="Rectangle 3"/>
          <p:cNvSpPr/>
          <p:nvPr/>
        </p:nvSpPr>
        <p:spPr>
          <a:xfrm>
            <a:off x="6003036" y="3460255"/>
            <a:ext cx="5151795" cy="461665"/>
          </a:xfrm>
          <a:prstGeom prst="rect">
            <a:avLst/>
          </a:prstGeom>
        </p:spPr>
        <p:txBody>
          <a:bodyPr wrap="none">
            <a:spAutoFit/>
          </a:bodyPr>
          <a:lstStyle/>
          <a:p>
            <a:r>
              <a:rPr lang="en-US" sz="2400" dirty="0"/>
              <a:t>http://opendatacommons.org/licenses/</a:t>
            </a:r>
          </a:p>
        </p:txBody>
      </p:sp>
      <p:sp>
        <p:nvSpPr>
          <p:cNvPr id="5" name="Rectangle 4"/>
          <p:cNvSpPr/>
          <p:nvPr/>
        </p:nvSpPr>
        <p:spPr>
          <a:xfrm>
            <a:off x="2377186" y="3989388"/>
            <a:ext cx="9512300" cy="1323439"/>
          </a:xfrm>
          <a:prstGeom prst="rect">
            <a:avLst/>
          </a:prstGeom>
        </p:spPr>
        <p:txBody>
          <a:bodyPr wrap="square">
            <a:spAutoFit/>
          </a:bodyPr>
          <a:lstStyle/>
          <a:p>
            <a:r>
              <a:rPr lang="en-US" sz="2000" b="1" dirty="0" smtClean="0"/>
              <a:t>Open Data Licenses</a:t>
            </a:r>
          </a:p>
          <a:p>
            <a:r>
              <a:rPr lang="en-US" sz="2000" dirty="0" smtClean="0">
                <a:hlinkClick r:id="rId2"/>
              </a:rPr>
              <a:t>Public </a:t>
            </a:r>
            <a:r>
              <a:rPr lang="en-US" sz="2000" dirty="0">
                <a:hlinkClick r:id="rId2"/>
              </a:rPr>
              <a:t>Domain Dedication and License (PDDL)</a:t>
            </a:r>
            <a:r>
              <a:rPr lang="en-US" sz="2000" dirty="0"/>
              <a:t> — “Public Domain for data/databases”</a:t>
            </a:r>
          </a:p>
          <a:p>
            <a:r>
              <a:rPr lang="en-US" sz="2000" dirty="0" smtClean="0">
                <a:hlinkClick r:id="rId3"/>
              </a:rPr>
              <a:t>Attribution </a:t>
            </a:r>
            <a:r>
              <a:rPr lang="en-US" sz="2000" dirty="0">
                <a:hlinkClick r:id="rId3"/>
              </a:rPr>
              <a:t>License (ODC-By)</a:t>
            </a:r>
            <a:r>
              <a:rPr lang="en-US" sz="2000" dirty="0"/>
              <a:t> — “Attribution for data/databases”</a:t>
            </a:r>
          </a:p>
          <a:p>
            <a:r>
              <a:rPr lang="en-US" sz="2000" dirty="0" smtClean="0">
                <a:hlinkClick r:id="rId4"/>
              </a:rPr>
              <a:t>Open </a:t>
            </a:r>
            <a:r>
              <a:rPr lang="en-US" sz="2000" dirty="0">
                <a:hlinkClick r:id="rId4"/>
              </a:rPr>
              <a:t>Database License (ODC-</a:t>
            </a:r>
            <a:r>
              <a:rPr lang="en-US" sz="2000" dirty="0" err="1">
                <a:hlinkClick r:id="rId4"/>
              </a:rPr>
              <a:t>ODbL</a:t>
            </a:r>
            <a:r>
              <a:rPr lang="en-US" sz="2000" dirty="0">
                <a:hlinkClick r:id="rId4"/>
              </a:rPr>
              <a:t>)</a:t>
            </a:r>
            <a:r>
              <a:rPr lang="en-US" sz="2000" dirty="0"/>
              <a:t> — “Attribution Share-Alike for data/databases</a:t>
            </a:r>
            <a:r>
              <a:rPr lang="en-US" sz="2000" dirty="0" smtClean="0"/>
              <a:t>”</a:t>
            </a:r>
            <a:endParaRPr lang="en-US" sz="2000" dirty="0"/>
          </a:p>
        </p:txBody>
      </p:sp>
    </p:spTree>
    <p:extLst>
      <p:ext uri="{BB962C8B-B14F-4D97-AF65-F5344CB8AC3E}">
        <p14:creationId xmlns:p14="http://schemas.microsoft.com/office/powerpoint/2010/main" xmlns="" val="15012074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Archival and Preservation </a:t>
            </a:r>
            <a:r>
              <a:rPr lang="en-US" dirty="0"/>
              <a:t>Plans</a:t>
            </a:r>
            <a:br>
              <a:rPr lang="en-US" dirty="0"/>
            </a:br>
            <a:r>
              <a:rPr lang="en-US" sz="2800" dirty="0"/>
              <a:t>(week </a:t>
            </a:r>
            <a:r>
              <a:rPr lang="en-US" sz="2800" dirty="0" smtClean="0"/>
              <a:t>13)</a:t>
            </a:r>
            <a:endParaRPr lang="en-US" sz="2800" dirty="0"/>
          </a:p>
        </p:txBody>
      </p:sp>
      <p:sp>
        <p:nvSpPr>
          <p:cNvPr id="3" name="Content Placeholder 2"/>
          <p:cNvSpPr>
            <a:spLocks noGrp="1"/>
          </p:cNvSpPr>
          <p:nvPr>
            <p:ph idx="1"/>
          </p:nvPr>
        </p:nvSpPr>
        <p:spPr/>
        <p:txBody>
          <a:bodyPr/>
          <a:lstStyle/>
          <a:p>
            <a:r>
              <a:rPr lang="en-US" dirty="0" smtClean="0"/>
              <a:t>What data will be preserved</a:t>
            </a:r>
          </a:p>
          <a:p>
            <a:pPr lvl="1"/>
            <a:r>
              <a:rPr lang="en-US" dirty="0" smtClean="0"/>
              <a:t>Raw data? Data that was expensive to collect? Non-replaceable data?</a:t>
            </a:r>
          </a:p>
          <a:p>
            <a:r>
              <a:rPr lang="en-US" dirty="0" smtClean="0"/>
              <a:t>Where will the data be preserved/archived</a:t>
            </a:r>
          </a:p>
          <a:p>
            <a:pPr lvl="1"/>
            <a:r>
              <a:rPr lang="en-US" dirty="0" smtClean="0"/>
              <a:t>Identify the data repository that you will use</a:t>
            </a:r>
          </a:p>
          <a:p>
            <a:r>
              <a:rPr lang="en-US" dirty="0" smtClean="0"/>
              <a:t>Are there data transformations necessary for archiving</a:t>
            </a:r>
          </a:p>
          <a:p>
            <a:pPr lvl="1"/>
            <a:r>
              <a:rPr lang="en-US" dirty="0" smtClean="0"/>
              <a:t>What will the final format of the archived data be? Needed software for opening particular file formats?</a:t>
            </a:r>
          </a:p>
          <a:p>
            <a:r>
              <a:rPr lang="en-US" dirty="0" smtClean="0"/>
              <a:t>Who will be responsible</a:t>
            </a:r>
          </a:p>
          <a:p>
            <a:pPr lvl="1"/>
            <a:r>
              <a:rPr lang="en-US" dirty="0" smtClean="0"/>
              <a:t>Contact person(s)</a:t>
            </a:r>
          </a:p>
        </p:txBody>
      </p:sp>
    </p:spTree>
    <p:extLst>
      <p:ext uri="{BB962C8B-B14F-4D97-AF65-F5344CB8AC3E}">
        <p14:creationId xmlns:p14="http://schemas.microsoft.com/office/powerpoint/2010/main" xmlns="" val="25269739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Budget</a:t>
            </a:r>
            <a:endParaRPr lang="en-US" dirty="0"/>
          </a:p>
        </p:txBody>
      </p:sp>
      <p:sp>
        <p:nvSpPr>
          <p:cNvPr id="3" name="Content Placeholder 2"/>
          <p:cNvSpPr>
            <a:spLocks noGrp="1"/>
          </p:cNvSpPr>
          <p:nvPr>
            <p:ph idx="1"/>
          </p:nvPr>
        </p:nvSpPr>
        <p:spPr>
          <a:xfrm>
            <a:off x="3706091" y="1898361"/>
            <a:ext cx="6331527" cy="4351338"/>
          </a:xfrm>
        </p:spPr>
        <p:txBody>
          <a:bodyPr/>
          <a:lstStyle/>
          <a:p>
            <a:r>
              <a:rPr lang="en-US" dirty="0" smtClean="0"/>
              <a:t>Expected money needed for</a:t>
            </a:r>
          </a:p>
          <a:p>
            <a:pPr lvl="1"/>
            <a:r>
              <a:rPr lang="en-US" dirty="0" smtClean="0"/>
              <a:t>Preparation of data and documentation</a:t>
            </a:r>
          </a:p>
          <a:p>
            <a:pPr lvl="1"/>
            <a:r>
              <a:rPr lang="en-US" dirty="0" smtClean="0"/>
              <a:t>Hardware/software?</a:t>
            </a:r>
          </a:p>
          <a:p>
            <a:pPr lvl="1"/>
            <a:r>
              <a:rPr lang="en-US" dirty="0" smtClean="0"/>
              <a:t>Archival costs/rental of disk space?</a:t>
            </a:r>
          </a:p>
          <a:p>
            <a:pPr lvl="1"/>
            <a:endParaRPr lang="en-US" dirty="0" smtClean="0"/>
          </a:p>
          <a:p>
            <a:r>
              <a:rPr lang="en-US" dirty="0" smtClean="0"/>
              <a:t>Who is going to pay these costs</a:t>
            </a:r>
          </a:p>
          <a:p>
            <a:pPr lvl="1"/>
            <a:r>
              <a:rPr lang="en-US" dirty="0" smtClean="0"/>
              <a:t>Grant proportion</a:t>
            </a:r>
          </a:p>
          <a:p>
            <a:pPr lvl="1"/>
            <a:r>
              <a:rPr lang="en-US" dirty="0" smtClean="0"/>
              <a:t>Other sources</a:t>
            </a:r>
          </a:p>
          <a:p>
            <a:pPr lvl="1"/>
            <a:r>
              <a:rPr lang="en-US" dirty="0" smtClean="0"/>
              <a:t>In kind</a:t>
            </a:r>
            <a:endParaRPr lang="en-US" dirty="0"/>
          </a:p>
        </p:txBody>
      </p:sp>
    </p:spTree>
    <p:extLst>
      <p:ext uri="{BB962C8B-B14F-4D97-AF65-F5344CB8AC3E}">
        <p14:creationId xmlns:p14="http://schemas.microsoft.com/office/powerpoint/2010/main" xmlns="" val="28498804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524000" y="0"/>
            <a:ext cx="9144000" cy="9135157"/>
          </a:xfrm>
        </p:spPr>
      </p:pic>
    </p:spTree>
    <p:extLst>
      <p:ext uri="{BB962C8B-B14F-4D97-AF65-F5344CB8AC3E}">
        <p14:creationId xmlns:p14="http://schemas.microsoft.com/office/powerpoint/2010/main" xmlns="" val="39841131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530242" y="0"/>
            <a:ext cx="9131515" cy="8553128"/>
          </a:xfrm>
        </p:spPr>
      </p:pic>
    </p:spTree>
    <p:extLst>
      <p:ext uri="{BB962C8B-B14F-4D97-AF65-F5344CB8AC3E}">
        <p14:creationId xmlns:p14="http://schemas.microsoft.com/office/powerpoint/2010/main" xmlns="" val="3900391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524000" y="0"/>
            <a:ext cx="9144000" cy="8845635"/>
          </a:xfrm>
        </p:spPr>
      </p:pic>
    </p:spTree>
    <p:extLst>
      <p:ext uri="{BB962C8B-B14F-4D97-AF65-F5344CB8AC3E}">
        <p14:creationId xmlns:p14="http://schemas.microsoft.com/office/powerpoint/2010/main" xmlns="" val="226584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524000" y="0"/>
            <a:ext cx="9144000" cy="8564821"/>
          </a:xfrm>
        </p:spPr>
      </p:pic>
    </p:spTree>
    <p:extLst>
      <p:ext uri="{BB962C8B-B14F-4D97-AF65-F5344CB8AC3E}">
        <p14:creationId xmlns:p14="http://schemas.microsoft.com/office/powerpoint/2010/main" xmlns="" val="36096195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38002" y="3151506"/>
            <a:ext cx="5589270" cy="608965"/>
          </a:xfrm>
        </p:spPr>
        <p:txBody>
          <a:bodyPr/>
          <a:lstStyle/>
          <a:p>
            <a:pPr marL="0" indent="0">
              <a:buNone/>
            </a:pPr>
            <a:r>
              <a:rPr lang="en-US" dirty="0">
                <a:hlinkClick r:id="rId2"/>
              </a:rPr>
              <a:t>https://dmponline.dcc.ac.uk</a:t>
            </a:r>
            <a:r>
              <a:rPr lang="en-US" dirty="0" smtClean="0">
                <a:hlinkClick r:id="rId2"/>
              </a:rPr>
              <a:t>/</a:t>
            </a:r>
            <a:r>
              <a:rPr lang="en-US" dirty="0" smtClean="0"/>
              <a:t> </a:t>
            </a:r>
            <a:endParaRPr lang="en-US" dirty="0"/>
          </a:p>
        </p:txBody>
      </p:sp>
      <p:pic>
        <p:nvPicPr>
          <p:cNvPr id="2050" name="Picture 2"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85316" y="365126"/>
            <a:ext cx="1533525" cy="1533526"/>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Dcc_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960235" y="6019482"/>
            <a:ext cx="2247900" cy="657226"/>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2013_jisc_logo_rgb7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360536" y="6019482"/>
            <a:ext cx="1133475" cy="6572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xmlns="" val="4527919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Data Management Plans</a:t>
            </a:r>
            <a:endParaRPr lang="en-US" dirty="0"/>
          </a:p>
        </p:txBody>
      </p:sp>
      <p:sp>
        <p:nvSpPr>
          <p:cNvPr id="3" name="Content Placeholder 2"/>
          <p:cNvSpPr>
            <a:spLocks noGrp="1"/>
          </p:cNvSpPr>
          <p:nvPr>
            <p:ph idx="1"/>
          </p:nvPr>
        </p:nvSpPr>
        <p:spPr>
          <a:xfrm>
            <a:off x="3239655" y="1974561"/>
            <a:ext cx="7367156" cy="4351338"/>
          </a:xfrm>
        </p:spPr>
        <p:txBody>
          <a:bodyPr/>
          <a:lstStyle/>
          <a:p>
            <a:pPr marL="457200" indent="-457200">
              <a:buAutoNum type="arabicPeriod"/>
            </a:pPr>
            <a:r>
              <a:rPr lang="en-US" dirty="0" smtClean="0"/>
              <a:t>Information about Data and Data Formats</a:t>
            </a:r>
          </a:p>
          <a:p>
            <a:pPr marL="457200" indent="-457200">
              <a:buAutoNum type="arabicPeriod"/>
            </a:pPr>
            <a:r>
              <a:rPr lang="en-US" dirty="0" smtClean="0"/>
              <a:t>Metadata Content and Format</a:t>
            </a:r>
          </a:p>
          <a:p>
            <a:pPr marL="457200" indent="-457200">
              <a:buAutoNum type="arabicPeriod"/>
            </a:pPr>
            <a:r>
              <a:rPr lang="en-US" dirty="0" smtClean="0"/>
              <a:t>Policies for access sharing and re-use</a:t>
            </a:r>
          </a:p>
          <a:p>
            <a:pPr marL="457200" indent="-457200">
              <a:buAutoNum type="arabicPeriod"/>
            </a:pPr>
            <a:r>
              <a:rPr lang="en-US" dirty="0" smtClean="0"/>
              <a:t>Long-term storage and preservation</a:t>
            </a:r>
          </a:p>
          <a:p>
            <a:pPr marL="457200" indent="-457200">
              <a:buAutoNum type="arabicPeriod"/>
            </a:pPr>
            <a:r>
              <a:rPr lang="en-US" dirty="0" smtClean="0"/>
              <a:t>Budget</a:t>
            </a:r>
            <a:endParaRPr lang="en-US" dirty="0"/>
          </a:p>
        </p:txBody>
      </p:sp>
      <p:sp>
        <p:nvSpPr>
          <p:cNvPr id="4" name="TextBox 3"/>
          <p:cNvSpPr txBox="1"/>
          <p:nvPr/>
        </p:nvSpPr>
        <p:spPr>
          <a:xfrm>
            <a:off x="1952397" y="5207000"/>
            <a:ext cx="8287205" cy="461665"/>
          </a:xfrm>
          <a:prstGeom prst="rect">
            <a:avLst/>
          </a:prstGeom>
          <a:noFill/>
        </p:spPr>
        <p:txBody>
          <a:bodyPr wrap="none" rtlCol="0">
            <a:spAutoFit/>
          </a:bodyPr>
          <a:lstStyle/>
          <a:p>
            <a:r>
              <a:rPr lang="en-US" sz="2400" b="1" i="1" dirty="0" smtClean="0"/>
              <a:t>BUT it always will depend on your goals and the funder’s goals</a:t>
            </a:r>
            <a:endParaRPr lang="en-US" sz="2400" b="1" i="1" dirty="0"/>
          </a:p>
        </p:txBody>
      </p:sp>
    </p:spTree>
    <p:extLst>
      <p:ext uri="{BB962C8B-B14F-4D97-AF65-F5344CB8AC3E}">
        <p14:creationId xmlns:p14="http://schemas.microsoft.com/office/powerpoint/2010/main" xmlns="" val="18712387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ondos-hd.com/user-content/uploads/wall/o/53/1920x1200_Matrix.jpg"/>
          <p:cNvPicPr>
            <a:picLocks noChangeAspect="1" noChangeArrowheads="1"/>
          </p:cNvPicPr>
          <p:nvPr/>
        </p:nvPicPr>
        <p:blipFill rotWithShape="1">
          <a:blip r:embed="rId3" cstate="print"/>
          <a:srcRect t="1" b="24670"/>
          <a:stretch/>
        </p:blipFill>
        <p:spPr bwMode="auto">
          <a:xfrm>
            <a:off x="0" y="0"/>
            <a:ext cx="12192000" cy="6869430"/>
          </a:xfrm>
          <a:prstGeom prst="rect">
            <a:avLst/>
          </a:prstGeom>
          <a:noFill/>
        </p:spPr>
      </p:pic>
      <p:sp>
        <p:nvSpPr>
          <p:cNvPr id="8" name="Rectangle 7"/>
          <p:cNvSpPr/>
          <p:nvPr/>
        </p:nvSpPr>
        <p:spPr>
          <a:xfrm>
            <a:off x="2035" y="0"/>
            <a:ext cx="12189965"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Why Manage Data</a:t>
            </a:r>
            <a:endParaRPr lang="en-US" dirty="0">
              <a:solidFill>
                <a:srgbClr val="92D050"/>
              </a:solidFill>
            </a:endParaRPr>
          </a:p>
        </p:txBody>
      </p:sp>
      <p:sp>
        <p:nvSpPr>
          <p:cNvPr id="13" name="Content Placeholder 4"/>
          <p:cNvSpPr>
            <a:spLocks noGrp="1"/>
          </p:cNvSpPr>
          <p:nvPr>
            <p:ph idx="1"/>
          </p:nvPr>
        </p:nvSpPr>
        <p:spPr>
          <a:xfrm>
            <a:off x="3566524" y="4054705"/>
            <a:ext cx="3570974" cy="1708608"/>
          </a:xfrm>
        </p:spPr>
        <p:txBody>
          <a:bodyPr/>
          <a:lstStyle/>
          <a:p>
            <a:r>
              <a:rPr lang="en-US" dirty="0" smtClean="0">
                <a:solidFill>
                  <a:srgbClr val="92D050"/>
                </a:solidFill>
              </a:rPr>
              <a:t>Compliance</a:t>
            </a:r>
          </a:p>
          <a:p>
            <a:pPr lvl="1"/>
            <a:r>
              <a:rPr lang="en-US" dirty="0" smtClean="0">
                <a:solidFill>
                  <a:srgbClr val="92D050"/>
                </a:solidFill>
              </a:rPr>
              <a:t>Grant writing</a:t>
            </a:r>
          </a:p>
          <a:p>
            <a:pPr lvl="1"/>
            <a:r>
              <a:rPr lang="en-US" dirty="0" smtClean="0">
                <a:solidFill>
                  <a:srgbClr val="92D050"/>
                </a:solidFill>
              </a:rPr>
              <a:t>University policy</a:t>
            </a:r>
          </a:p>
          <a:p>
            <a:pPr lvl="1"/>
            <a:r>
              <a:rPr lang="en-US" dirty="0" smtClean="0">
                <a:solidFill>
                  <a:srgbClr val="92D050"/>
                </a:solidFill>
              </a:rPr>
              <a:t>Research ethics</a:t>
            </a:r>
          </a:p>
          <a:p>
            <a:pPr marL="457200" lvl="1" indent="0">
              <a:buNone/>
            </a:pPr>
            <a:endParaRPr lang="en-US" dirty="0" smtClean="0">
              <a:solidFill>
                <a:srgbClr val="92D050"/>
              </a:solidFill>
            </a:endParaRPr>
          </a:p>
          <a:p>
            <a:pPr lvl="1"/>
            <a:endParaRPr lang="en-US" dirty="0">
              <a:solidFill>
                <a:srgbClr val="92D050"/>
              </a:solidFill>
            </a:endParaRPr>
          </a:p>
        </p:txBody>
      </p:sp>
      <p:sp>
        <p:nvSpPr>
          <p:cNvPr id="2" name="Rectangle 1"/>
          <p:cNvSpPr/>
          <p:nvPr/>
        </p:nvSpPr>
        <p:spPr>
          <a:xfrm>
            <a:off x="3566524" y="2173056"/>
            <a:ext cx="4572000" cy="1384995"/>
          </a:xfrm>
          <a:prstGeom prst="rect">
            <a:avLst/>
          </a:prstGeom>
        </p:spPr>
        <p:txBody>
          <a:bodyPr>
            <a:spAutoFit/>
          </a:bodyPr>
          <a:lstStyle/>
          <a:p>
            <a:pPr marL="285750" indent="-285750">
              <a:buFont typeface="Arial" panose="020B0604020202020204" pitchFamily="34" charset="0"/>
              <a:buChar char="•"/>
            </a:pPr>
            <a:r>
              <a:rPr lang="en-US" sz="2400" dirty="0">
                <a:solidFill>
                  <a:srgbClr val="92D050"/>
                </a:solidFill>
              </a:rPr>
              <a:t>Productivity</a:t>
            </a:r>
          </a:p>
          <a:p>
            <a:pPr marL="742950" lvl="1" indent="-285750">
              <a:buFont typeface="Arial" panose="020B0604020202020204" pitchFamily="34" charset="0"/>
              <a:buChar char="•"/>
            </a:pPr>
            <a:r>
              <a:rPr lang="en-US" sz="2000" dirty="0">
                <a:solidFill>
                  <a:srgbClr val="92D050"/>
                </a:solidFill>
              </a:rPr>
              <a:t>Publishing</a:t>
            </a:r>
          </a:p>
          <a:p>
            <a:pPr marL="742950" lvl="1" indent="-285750">
              <a:buFont typeface="Arial" panose="020B0604020202020204" pitchFamily="34" charset="0"/>
              <a:buChar char="•"/>
            </a:pPr>
            <a:r>
              <a:rPr lang="en-US" sz="2000" dirty="0">
                <a:solidFill>
                  <a:srgbClr val="92D050"/>
                </a:solidFill>
              </a:rPr>
              <a:t>Knowledge creation</a:t>
            </a:r>
          </a:p>
          <a:p>
            <a:pPr marL="742950" lvl="1" indent="-285750">
              <a:buFont typeface="Arial" panose="020B0604020202020204" pitchFamily="34" charset="0"/>
              <a:buChar char="•"/>
            </a:pPr>
            <a:r>
              <a:rPr lang="en-US" sz="2000" dirty="0">
                <a:solidFill>
                  <a:srgbClr val="92D050"/>
                </a:solidFill>
              </a:rPr>
              <a:t>Career advancement</a:t>
            </a:r>
          </a:p>
        </p:txBody>
      </p:sp>
      <p:pic>
        <p:nvPicPr>
          <p:cNvPr id="11" name="Picture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20004144" flipH="1">
            <a:off x="7358910" y="1725551"/>
            <a:ext cx="593822" cy="159812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17247956">
            <a:off x="6843745" y="4565537"/>
            <a:ext cx="1694177" cy="847089"/>
          </a:xfrm>
          <a:prstGeom prst="rect">
            <a:avLst/>
          </a:prstGeom>
        </p:spPr>
      </p:pic>
      <p:sp>
        <p:nvSpPr>
          <p:cNvPr id="15" name="Rectangle 14"/>
          <p:cNvSpPr/>
          <p:nvPr/>
        </p:nvSpPr>
        <p:spPr>
          <a:xfrm>
            <a:off x="4851498" y="6112443"/>
            <a:ext cx="4572000" cy="276999"/>
          </a:xfrm>
          <a:prstGeom prst="rect">
            <a:avLst/>
          </a:prstGeom>
        </p:spPr>
        <p:txBody>
          <a:bodyPr>
            <a:spAutoFit/>
          </a:bodyPr>
          <a:lstStyle/>
          <a:p>
            <a:r>
              <a:rPr lang="en-US" sz="1200" dirty="0">
                <a:solidFill>
                  <a:schemeClr val="bg1">
                    <a:lumMod val="50000"/>
                  </a:schemeClr>
                </a:solidFill>
              </a:rPr>
              <a:t>http://www.pd4pic.com/images800_/carrot-orange-vegetable.png</a:t>
            </a:r>
          </a:p>
        </p:txBody>
      </p:sp>
      <p:sp>
        <p:nvSpPr>
          <p:cNvPr id="17" name="Rectangle 16"/>
          <p:cNvSpPr/>
          <p:nvPr/>
        </p:nvSpPr>
        <p:spPr>
          <a:xfrm>
            <a:off x="7299801" y="3284499"/>
            <a:ext cx="567296" cy="830997"/>
          </a:xfrm>
          <a:prstGeom prst="rect">
            <a:avLst/>
          </a:prstGeom>
        </p:spPr>
        <p:txBody>
          <a:bodyPr wrap="square">
            <a:spAutoFit/>
          </a:bodyPr>
          <a:lstStyle/>
          <a:p>
            <a:r>
              <a:rPr lang="en-US" sz="4800" dirty="0">
                <a:solidFill>
                  <a:schemeClr val="bg1">
                    <a:lumMod val="50000"/>
                  </a:schemeClr>
                </a:solidFill>
              </a:rPr>
              <a:t>+</a:t>
            </a:r>
          </a:p>
        </p:txBody>
      </p:sp>
      <p:sp>
        <p:nvSpPr>
          <p:cNvPr id="16" name="Rectangle 15"/>
          <p:cNvSpPr/>
          <p:nvPr/>
        </p:nvSpPr>
        <p:spPr>
          <a:xfrm>
            <a:off x="4851498" y="6354520"/>
            <a:ext cx="4572000" cy="276999"/>
          </a:xfrm>
          <a:prstGeom prst="rect">
            <a:avLst/>
          </a:prstGeom>
        </p:spPr>
        <p:txBody>
          <a:bodyPr>
            <a:spAutoFit/>
          </a:bodyPr>
          <a:lstStyle/>
          <a:p>
            <a:r>
              <a:rPr lang="en-US" sz="1200" dirty="0">
                <a:solidFill>
                  <a:schemeClr val="bg1">
                    <a:lumMod val="50000"/>
                  </a:schemeClr>
                </a:solidFill>
              </a:rPr>
              <a:t>http://www.pd4pic.com/images/stick-outline-tree-branch-wood.png</a:t>
            </a:r>
          </a:p>
        </p:txBody>
      </p:sp>
      <p:sp>
        <p:nvSpPr>
          <p:cNvPr id="3" name="TextBox 2"/>
          <p:cNvSpPr txBox="1"/>
          <p:nvPr/>
        </p:nvSpPr>
        <p:spPr>
          <a:xfrm>
            <a:off x="4543472" y="-720043"/>
            <a:ext cx="3822844" cy="8556188"/>
          </a:xfrm>
          <a:prstGeom prst="rect">
            <a:avLst/>
          </a:prstGeom>
          <a:noFill/>
          <a:ln>
            <a:noFill/>
          </a:ln>
        </p:spPr>
        <p:txBody>
          <a:bodyPr wrap="square" rtlCol="0">
            <a:spAutoFit/>
          </a:bodyPr>
          <a:lstStyle/>
          <a:p>
            <a:r>
              <a:rPr lang="en-US" sz="55000" dirty="0" smtClean="0">
                <a:ln w="76200">
                  <a:solidFill>
                    <a:schemeClr val="bg1"/>
                  </a:solidFill>
                </a:ln>
                <a:solidFill>
                  <a:srgbClr val="FF0000"/>
                </a:solidFill>
                <a:effectLst>
                  <a:outerShdw blurRad="38100" dist="19050" dir="2700000" algn="tl" rotWithShape="0">
                    <a:schemeClr val="dk1">
                      <a:alpha val="40000"/>
                    </a:schemeClr>
                  </a:outerShdw>
                </a:effectLst>
              </a:rPr>
              <a:t>X</a:t>
            </a:r>
            <a:endParaRPr lang="en-US" sz="55000" dirty="0">
              <a:ln w="76200">
                <a:solidFill>
                  <a:schemeClr val="bg1"/>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xmlns="" val="28285280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UCSC.ResearchCycle_BlueWords_highRes2-23-2015cc-by-nc.jp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372266" y="463668"/>
            <a:ext cx="7192854" cy="5657919"/>
          </a:xfrm>
          <a:prstGeom prst="rect">
            <a:avLst/>
          </a:prstGeom>
        </p:spPr>
      </p:pic>
      <p:sp>
        <p:nvSpPr>
          <p:cNvPr id="4" name="Rectangle 3"/>
          <p:cNvSpPr/>
          <p:nvPr/>
        </p:nvSpPr>
        <p:spPr>
          <a:xfrm>
            <a:off x="7660118" y="6096899"/>
            <a:ext cx="3788217"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guides.library.ucsc.edu</a:t>
            </a:r>
            <a:r>
              <a:rPr lang="en-US" sz="1400" dirty="0">
                <a:solidFill>
                  <a:srgbClr val="595959"/>
                </a:solidFill>
              </a:rPr>
              <a:t>/</a:t>
            </a:r>
            <a:r>
              <a:rPr lang="en-US" sz="1400" dirty="0" err="1">
                <a:solidFill>
                  <a:srgbClr val="595959"/>
                </a:solidFill>
              </a:rPr>
              <a:t>datamanagement</a:t>
            </a:r>
            <a:r>
              <a:rPr lang="en-US" sz="1400" dirty="0">
                <a:solidFill>
                  <a:srgbClr val="595959"/>
                </a:solidFill>
              </a:rPr>
              <a:t>/</a:t>
            </a:r>
          </a:p>
        </p:txBody>
      </p:sp>
    </p:spTree>
    <p:extLst>
      <p:ext uri="{BB962C8B-B14F-4D97-AF65-F5344CB8AC3E}">
        <p14:creationId xmlns:p14="http://schemas.microsoft.com/office/powerpoint/2010/main" xmlns="" val="3297125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246" y="188482"/>
            <a:ext cx="4336473" cy="1325563"/>
          </a:xfrm>
        </p:spPr>
        <p:txBody>
          <a:bodyPr/>
          <a:lstStyle/>
          <a:p>
            <a:r>
              <a:rPr lang="en-US" dirty="0" smtClean="0"/>
              <a:t>Evaluate a DMP</a:t>
            </a:r>
            <a:endParaRPr lang="en-US" dirty="0"/>
          </a:p>
        </p:txBody>
      </p:sp>
      <p:sp>
        <p:nvSpPr>
          <p:cNvPr id="3" name="Content Placeholder 2"/>
          <p:cNvSpPr>
            <a:spLocks noGrp="1"/>
          </p:cNvSpPr>
          <p:nvPr>
            <p:ph idx="1"/>
          </p:nvPr>
        </p:nvSpPr>
        <p:spPr>
          <a:xfrm>
            <a:off x="557645" y="1836016"/>
            <a:ext cx="4949536" cy="4351338"/>
          </a:xfrm>
        </p:spPr>
        <p:txBody>
          <a:bodyPr>
            <a:normAutofit fontScale="77500" lnSpcReduction="20000"/>
          </a:bodyPr>
          <a:lstStyle/>
          <a:p>
            <a:r>
              <a:rPr lang="en-US" dirty="0"/>
              <a:t>Describes what types </a:t>
            </a:r>
            <a:r>
              <a:rPr lang="en-US" dirty="0" smtClean="0"/>
              <a:t>of </a:t>
            </a:r>
            <a:r>
              <a:rPr lang="en-US" dirty="0"/>
              <a:t>data will be </a:t>
            </a:r>
            <a:r>
              <a:rPr lang="en-US" dirty="0" smtClean="0"/>
              <a:t>captured</a:t>
            </a:r>
            <a:r>
              <a:rPr lang="en-US" dirty="0"/>
              <a:t>, created or </a:t>
            </a:r>
            <a:r>
              <a:rPr lang="en-US" dirty="0" smtClean="0"/>
              <a:t>collected</a:t>
            </a:r>
            <a:endParaRPr lang="en-US" dirty="0"/>
          </a:p>
          <a:p>
            <a:endParaRPr lang="en-US" dirty="0"/>
          </a:p>
          <a:p>
            <a:r>
              <a:rPr lang="en-US" dirty="0"/>
              <a:t>Describes how </a:t>
            </a:r>
            <a:r>
              <a:rPr lang="en-US" dirty="0" smtClean="0"/>
              <a:t>data will </a:t>
            </a:r>
            <a:r>
              <a:rPr lang="en-US" dirty="0"/>
              <a:t>be </a:t>
            </a:r>
            <a:r>
              <a:rPr lang="en-US" dirty="0" smtClean="0"/>
              <a:t>collected, captured</a:t>
            </a:r>
            <a:r>
              <a:rPr lang="en-US" dirty="0"/>
              <a:t>, or </a:t>
            </a:r>
            <a:r>
              <a:rPr lang="en-US" dirty="0" smtClean="0"/>
              <a:t>created (whether new observations</a:t>
            </a:r>
            <a:r>
              <a:rPr lang="en-US" dirty="0"/>
              <a:t>, </a:t>
            </a:r>
            <a:r>
              <a:rPr lang="en-US" dirty="0" smtClean="0"/>
              <a:t>results from </a:t>
            </a:r>
            <a:r>
              <a:rPr lang="en-US" dirty="0"/>
              <a:t>models, reuse of </a:t>
            </a:r>
            <a:r>
              <a:rPr lang="en-US" dirty="0" smtClean="0"/>
              <a:t>other </a:t>
            </a:r>
            <a:r>
              <a:rPr lang="en-US" dirty="0"/>
              <a:t>data, etc.)</a:t>
            </a:r>
          </a:p>
          <a:p>
            <a:pPr marL="0" indent="0">
              <a:buNone/>
            </a:pPr>
            <a:endParaRPr lang="en-US" dirty="0"/>
          </a:p>
          <a:p>
            <a:r>
              <a:rPr lang="en-US" dirty="0"/>
              <a:t>Identifies how much </a:t>
            </a:r>
            <a:r>
              <a:rPr lang="en-US" dirty="0" smtClean="0"/>
              <a:t>data </a:t>
            </a:r>
            <a:r>
              <a:rPr lang="en-US" dirty="0"/>
              <a:t>(volume) will be </a:t>
            </a:r>
            <a:r>
              <a:rPr lang="en-US" dirty="0" smtClean="0"/>
              <a:t>produced</a:t>
            </a:r>
          </a:p>
          <a:p>
            <a:endParaRPr lang="en-US" dirty="0" smtClean="0"/>
          </a:p>
          <a:p>
            <a:r>
              <a:rPr lang="en-US" dirty="0" smtClean="0"/>
              <a:t>Describes how the data will be made publicly available</a:t>
            </a:r>
          </a:p>
          <a:p>
            <a:endParaRPr lang="en-US" dirty="0"/>
          </a:p>
          <a:p>
            <a:r>
              <a:rPr lang="en-US" dirty="0" smtClean="0"/>
              <a:t>Provides details on when the data will be made publicly available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906360873"/>
              </p:ext>
            </p:extLst>
          </p:nvPr>
        </p:nvGraphicFramePr>
        <p:xfrm>
          <a:off x="5772727" y="937872"/>
          <a:ext cx="6096000" cy="5431753"/>
        </p:xfrm>
        <a:graphic>
          <a:graphicData uri="http://schemas.openxmlformats.org/drawingml/2006/table">
            <a:tbl>
              <a:tblPr firstRow="1" bandRow="1">
                <a:tableStyleId>{5C22544A-7EE6-4342-B048-85BDC9FD1C3A}</a:tableStyleId>
              </a:tblPr>
              <a:tblGrid>
                <a:gridCol w="2032000"/>
                <a:gridCol w="2032000"/>
                <a:gridCol w="2032000"/>
              </a:tblGrid>
              <a:tr h="735903">
                <a:tc>
                  <a:txBody>
                    <a:bodyPr/>
                    <a:lstStyle/>
                    <a:p>
                      <a:r>
                        <a:rPr lang="en-US" dirty="0" smtClean="0"/>
                        <a:t>Complete</a:t>
                      </a:r>
                    </a:p>
                    <a:p>
                      <a:r>
                        <a:rPr lang="en-US" dirty="0" smtClean="0"/>
                        <a:t>/detailed</a:t>
                      </a:r>
                      <a:endParaRPr lang="en-US" dirty="0"/>
                    </a:p>
                  </a:txBody>
                  <a:tcPr/>
                </a:tc>
                <a:tc>
                  <a:txBody>
                    <a:bodyPr/>
                    <a:lstStyle/>
                    <a:p>
                      <a:r>
                        <a:rPr lang="en-US" dirty="0" smtClean="0"/>
                        <a:t>Addressed issue, but not complete</a:t>
                      </a:r>
                      <a:endParaRPr lang="en-US" dirty="0"/>
                    </a:p>
                  </a:txBody>
                  <a:tcPr/>
                </a:tc>
                <a:tc>
                  <a:txBody>
                    <a:bodyPr/>
                    <a:lstStyle/>
                    <a:p>
                      <a:r>
                        <a:rPr lang="en-US" dirty="0" smtClean="0"/>
                        <a:t>Did not address</a:t>
                      </a:r>
                      <a:endParaRPr lang="en-US" dirty="0"/>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7" name="Rectangle 6"/>
          <p:cNvSpPr/>
          <p:nvPr/>
        </p:nvSpPr>
        <p:spPr>
          <a:xfrm>
            <a:off x="1149920" y="1022926"/>
            <a:ext cx="3453253" cy="307777"/>
          </a:xfrm>
          <a:prstGeom prst="rect">
            <a:avLst/>
          </a:prstGeom>
        </p:spPr>
        <p:txBody>
          <a:bodyPr wrap="none">
            <a:spAutoFit/>
          </a:bodyPr>
          <a:lstStyle/>
          <a:p>
            <a:r>
              <a:rPr lang="en-US" sz="1400" dirty="0">
                <a:solidFill>
                  <a:schemeClr val="tx1">
                    <a:lumMod val="65000"/>
                    <a:lumOff val="35000"/>
                  </a:schemeClr>
                </a:solidFill>
              </a:rPr>
              <a:t>http://dmpresearch.library.oregonstate.edu/</a:t>
            </a:r>
          </a:p>
        </p:txBody>
      </p:sp>
      <p:sp>
        <p:nvSpPr>
          <p:cNvPr id="4" name="TextBox 3"/>
          <p:cNvSpPr txBox="1"/>
          <p:nvPr/>
        </p:nvSpPr>
        <p:spPr>
          <a:xfrm>
            <a:off x="3326330" y="6324659"/>
            <a:ext cx="1820114" cy="369332"/>
          </a:xfrm>
          <a:prstGeom prst="rect">
            <a:avLst/>
          </a:prstGeom>
          <a:noFill/>
        </p:spPr>
        <p:txBody>
          <a:bodyPr wrap="none" rtlCol="0">
            <a:spAutoFit/>
          </a:bodyPr>
          <a:lstStyle/>
          <a:p>
            <a:r>
              <a:rPr lang="en-US" b="1" i="1" dirty="0" smtClean="0"/>
              <a:t>Other Criteria???</a:t>
            </a:r>
            <a:endParaRPr lang="en-US" b="1" i="1" dirty="0"/>
          </a:p>
        </p:txBody>
      </p:sp>
    </p:spTree>
    <p:extLst>
      <p:ext uri="{BB962C8B-B14F-4D97-AF65-F5344CB8AC3E}">
        <p14:creationId xmlns:p14="http://schemas.microsoft.com/office/powerpoint/2010/main" xmlns="" val="395448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a:t>
            </a:r>
            <a:endParaRPr lang="en-US" dirty="0"/>
          </a:p>
        </p:txBody>
      </p:sp>
      <p:sp>
        <p:nvSpPr>
          <p:cNvPr id="3" name="Content Placeholder 2"/>
          <p:cNvSpPr>
            <a:spLocks noGrp="1"/>
          </p:cNvSpPr>
          <p:nvPr>
            <p:ph idx="1"/>
          </p:nvPr>
        </p:nvSpPr>
        <p:spPr/>
        <p:txBody>
          <a:bodyPr/>
          <a:lstStyle/>
          <a:p>
            <a:r>
              <a:rPr lang="en-US" dirty="0" smtClean="0"/>
              <a:t>Write a one-page (maximum) evaluation of the strengths and weaknesses of a DMP (can be from your lab, your research or the DMP Tool website)</a:t>
            </a:r>
          </a:p>
          <a:p>
            <a:r>
              <a:rPr lang="en-US" dirty="0" smtClean="0"/>
              <a:t>Due Next Wednesday January 27</a:t>
            </a:r>
            <a:r>
              <a:rPr lang="en-US" baseline="30000" dirty="0" smtClean="0"/>
              <a:t>th</a:t>
            </a:r>
            <a:r>
              <a:rPr lang="en-US" dirty="0" smtClean="0"/>
              <a:t> by end of the day</a:t>
            </a:r>
          </a:p>
          <a:p>
            <a:r>
              <a:rPr lang="en-US" dirty="0" smtClean="0"/>
              <a:t>Email to </a:t>
            </a:r>
            <a:r>
              <a:rPr lang="en-US" dirty="0" smtClean="0">
                <a:hlinkClick r:id="rId2"/>
              </a:rPr>
              <a:t>tnorris@miami.edu</a:t>
            </a:r>
            <a:r>
              <a:rPr lang="en-US" dirty="0" smtClean="0"/>
              <a:t> and </a:t>
            </a:r>
            <a:r>
              <a:rPr lang="en-US" dirty="0" smtClean="0">
                <a:hlinkClick r:id="rId3"/>
              </a:rPr>
              <a:t>aclark@rsmas.miami.edu</a:t>
            </a:r>
            <a:endParaRPr lang="en-US" dirty="0" smtClean="0"/>
          </a:p>
          <a:p>
            <a:r>
              <a:rPr lang="en-US" dirty="0" smtClean="0"/>
              <a:t>Filename: 201601&lt;</a:t>
            </a:r>
            <a:r>
              <a:rPr lang="en-US" dirty="0" err="1" smtClean="0"/>
              <a:t>twoDigitDate</a:t>
            </a:r>
            <a:r>
              <a:rPr lang="en-US" dirty="0" smtClean="0"/>
              <a:t>&gt;_&lt;</a:t>
            </a:r>
            <a:r>
              <a:rPr lang="en-US" dirty="0" err="1" smtClean="0"/>
              <a:t>yourLastName</a:t>
            </a:r>
            <a:r>
              <a:rPr lang="en-US" dirty="0" smtClean="0"/>
              <a:t>&gt;_RSM674.Assignment01.doc</a:t>
            </a:r>
          </a:p>
          <a:p>
            <a:endParaRPr lang="en-US" dirty="0"/>
          </a:p>
          <a:p>
            <a:endParaRPr lang="en-US" dirty="0" smtClean="0"/>
          </a:p>
          <a:p>
            <a:r>
              <a:rPr lang="en-US" dirty="0" smtClean="0"/>
              <a:t>ALSO: for next meeting (Monday the 25</a:t>
            </a:r>
            <a:r>
              <a:rPr lang="en-US" baseline="30000" dirty="0" smtClean="0"/>
              <a:t>th</a:t>
            </a:r>
            <a:r>
              <a:rPr lang="en-US" dirty="0" smtClean="0"/>
              <a:t>) install a text editor on your machine! Suggestions: any OS: </a:t>
            </a:r>
            <a:r>
              <a:rPr lang="en-US" dirty="0" err="1" smtClean="0">
                <a:hlinkClick r:id="rId4"/>
              </a:rPr>
              <a:t>Gedit</a:t>
            </a:r>
            <a:r>
              <a:rPr lang="en-US" dirty="0" smtClean="0"/>
              <a:t>, Mac: </a:t>
            </a:r>
            <a:r>
              <a:rPr lang="en-US" dirty="0" err="1" smtClean="0">
                <a:hlinkClick r:id="rId5"/>
              </a:rPr>
              <a:t>TextWrangler</a:t>
            </a:r>
            <a:r>
              <a:rPr lang="en-US" dirty="0" smtClean="0"/>
              <a:t>, Windows: </a:t>
            </a:r>
            <a:r>
              <a:rPr lang="en-US" dirty="0" smtClean="0">
                <a:hlinkClick r:id="rId6"/>
              </a:rPr>
              <a:t>Notepad++</a:t>
            </a:r>
            <a:r>
              <a:rPr lang="en-US" dirty="0" smtClean="0"/>
              <a:t>)</a:t>
            </a:r>
          </a:p>
          <a:p>
            <a:endParaRPr lang="en-US" dirty="0"/>
          </a:p>
        </p:txBody>
      </p:sp>
    </p:spTree>
    <p:extLst>
      <p:ext uri="{BB962C8B-B14F-4D97-AF65-F5344CB8AC3E}">
        <p14:creationId xmlns:p14="http://schemas.microsoft.com/office/powerpoint/2010/main" xmlns="" val="2864382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Readings for Next Week</a:t>
            </a:r>
            <a:br>
              <a:rPr lang="en-US" dirty="0" smtClean="0"/>
            </a:br>
            <a:r>
              <a:rPr lang="en-US" sz="1800" dirty="0" smtClean="0"/>
              <a:t>(</a:t>
            </a:r>
            <a:r>
              <a:rPr lang="en-US" sz="1800" dirty="0" err="1" smtClean="0"/>
              <a:t>Kitchin</a:t>
            </a:r>
            <a:r>
              <a:rPr lang="en-US" sz="1800" dirty="0" smtClean="0"/>
              <a:t> before Monday’s class, the others will be useful before Monday, but not necessary (skim parts)</a:t>
            </a:r>
            <a:endParaRPr lang="en-US" sz="1800" dirty="0"/>
          </a:p>
        </p:txBody>
      </p:sp>
      <p:sp>
        <p:nvSpPr>
          <p:cNvPr id="3" name="Content Placeholder 2"/>
          <p:cNvSpPr>
            <a:spLocks noGrp="1"/>
          </p:cNvSpPr>
          <p:nvPr>
            <p:ph idx="1"/>
          </p:nvPr>
        </p:nvSpPr>
        <p:spPr/>
        <p:txBody>
          <a:bodyPr/>
          <a:lstStyle/>
          <a:p>
            <a:r>
              <a:rPr lang="en-US" dirty="0" err="1"/>
              <a:t>Kitchin</a:t>
            </a:r>
            <a:r>
              <a:rPr lang="en-US" dirty="0"/>
              <a:t>, R (2014). “Conceptualizing Data” in </a:t>
            </a:r>
            <a:r>
              <a:rPr lang="en-US" dirty="0" err="1"/>
              <a:t>Kitchin</a:t>
            </a:r>
            <a:r>
              <a:rPr lang="en-US" dirty="0"/>
              <a:t>, R </a:t>
            </a:r>
            <a:r>
              <a:rPr lang="en-US" i="1" dirty="0"/>
              <a:t>The Data Revolution.</a:t>
            </a:r>
            <a:r>
              <a:rPr lang="en-US" dirty="0"/>
              <a:t> Washington DC: Sage. </a:t>
            </a:r>
            <a:r>
              <a:rPr lang="en-US" i="1" dirty="0">
                <a:hlinkClick r:id="rId2"/>
              </a:rPr>
              <a:t>http://</a:t>
            </a:r>
            <a:r>
              <a:rPr lang="en-US" i="1" dirty="0" smtClean="0">
                <a:hlinkClick r:id="rId2"/>
              </a:rPr>
              <a:t>uk.sagepub.com/sites/default/files/upm-binaries/63923_Kitchin_CH1.pdf</a:t>
            </a:r>
            <a:endParaRPr lang="en-US" i="1" dirty="0" smtClean="0"/>
          </a:p>
          <a:p>
            <a:endParaRPr lang="en-US" dirty="0"/>
          </a:p>
          <a:p>
            <a:r>
              <a:rPr lang="en-US" dirty="0"/>
              <a:t>UK Data Archive (2015). Create and Manage Data: formatting Your Data: File Formats and Software. </a:t>
            </a:r>
            <a:r>
              <a:rPr lang="en-US" i="1" dirty="0">
                <a:hlinkClick r:id="rId3"/>
              </a:rPr>
              <a:t>http://www.data-archive.ac.uk/create-manage/format/formats</a:t>
            </a:r>
            <a:r>
              <a:rPr lang="en-US" dirty="0"/>
              <a:t>. (follow “Recommended File Formats” link as well).</a:t>
            </a:r>
          </a:p>
          <a:p>
            <a:r>
              <a:rPr lang="en-US" dirty="0"/>
              <a:t>Library of Congress (2015). Recommended Formats Statement 2015-2016. </a:t>
            </a:r>
            <a:r>
              <a:rPr lang="en-US" i="1" dirty="0">
                <a:hlinkClick r:id="rId4"/>
              </a:rPr>
              <a:t>https://www.loc.gov/preservation/resources/rfs/RFS%202015-2016.pdf</a:t>
            </a:r>
            <a:r>
              <a:rPr lang="en-US" dirty="0"/>
              <a:t>.</a:t>
            </a:r>
          </a:p>
        </p:txBody>
      </p:sp>
    </p:spTree>
    <p:extLst>
      <p:ext uri="{BB962C8B-B14F-4D97-AF65-F5344CB8AC3E}">
        <p14:creationId xmlns:p14="http://schemas.microsoft.com/office/powerpoint/2010/main" xmlns="" val="2920495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UCDResearch_Life_Cycle.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52700" y="0"/>
            <a:ext cx="7064337" cy="6858000"/>
          </a:xfrm>
          <a:prstGeom prst="rect">
            <a:avLst/>
          </a:prstGeom>
        </p:spPr>
      </p:pic>
      <p:sp>
        <p:nvSpPr>
          <p:cNvPr id="4" name="Rectangle 3"/>
          <p:cNvSpPr/>
          <p:nvPr/>
        </p:nvSpPr>
        <p:spPr>
          <a:xfrm>
            <a:off x="783372" y="6056580"/>
            <a:ext cx="2206115"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libguides.ucd.ie</a:t>
            </a:r>
            <a:r>
              <a:rPr lang="en-US" sz="1400" dirty="0">
                <a:solidFill>
                  <a:srgbClr val="595959"/>
                </a:solidFill>
              </a:rPr>
              <a:t>/data</a:t>
            </a:r>
          </a:p>
        </p:txBody>
      </p:sp>
    </p:spTree>
    <p:extLst>
      <p:ext uri="{BB962C8B-B14F-4D97-AF65-F5344CB8AC3E}">
        <p14:creationId xmlns:p14="http://schemas.microsoft.com/office/powerpoint/2010/main" xmlns="" val="2300732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Data Lifecycle</a:t>
            </a:r>
            <a:endParaRPr lang="en-US" dirty="0"/>
          </a:p>
        </p:txBody>
      </p:sp>
      <p:sp>
        <p:nvSpPr>
          <p:cNvPr id="5" name="Rectangle 4"/>
          <p:cNvSpPr/>
          <p:nvPr/>
        </p:nvSpPr>
        <p:spPr>
          <a:xfrm>
            <a:off x="2634973" y="5594021"/>
            <a:ext cx="6947221" cy="307777"/>
          </a:xfrm>
          <a:prstGeom prst="rect">
            <a:avLst/>
          </a:prstGeom>
        </p:spPr>
        <p:txBody>
          <a:bodyPr wrap="square">
            <a:spAutoFit/>
          </a:bodyPr>
          <a:lstStyle/>
          <a:p>
            <a:r>
              <a:rPr lang="en-US" sz="1400" dirty="0">
                <a:solidFill>
                  <a:srgbClr val="595959"/>
                </a:solidFill>
              </a:rPr>
              <a:t>http://</a:t>
            </a:r>
            <a:r>
              <a:rPr lang="en-US" sz="1400" dirty="0" err="1">
                <a:solidFill>
                  <a:srgbClr val="595959"/>
                </a:solidFill>
              </a:rPr>
              <a:t>www.usgs.gov</a:t>
            </a:r>
            <a:r>
              <a:rPr lang="en-US" sz="1400" dirty="0">
                <a:solidFill>
                  <a:srgbClr val="595959"/>
                </a:solidFill>
              </a:rPr>
              <a:t>/</a:t>
            </a:r>
            <a:r>
              <a:rPr lang="en-US" sz="1400" dirty="0" err="1">
                <a:solidFill>
                  <a:srgbClr val="595959"/>
                </a:solidFill>
              </a:rPr>
              <a:t>datamanagement</a:t>
            </a:r>
            <a:r>
              <a:rPr lang="en-US" sz="1400" dirty="0">
                <a:solidFill>
                  <a:srgbClr val="595959"/>
                </a:solidFill>
              </a:rPr>
              <a:t>/images/figures/USGS-data-lifecycle-</a:t>
            </a:r>
            <a:r>
              <a:rPr lang="en-US" sz="1400" dirty="0" err="1">
                <a:solidFill>
                  <a:srgbClr val="595959"/>
                </a:solidFill>
              </a:rPr>
              <a:t>model.png</a:t>
            </a:r>
            <a:endParaRPr lang="en-US" sz="1400" dirty="0">
              <a:solidFill>
                <a:srgbClr val="595959"/>
              </a:solidFill>
            </a:endParaRPr>
          </a:p>
        </p:txBody>
      </p:sp>
      <p:pic>
        <p:nvPicPr>
          <p:cNvPr id="6" name="Picture 5" descr="USGS-data-lifecycle-model.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382022" y="2382849"/>
            <a:ext cx="7366000" cy="2133600"/>
          </a:xfrm>
          <a:prstGeom prst="rect">
            <a:avLst/>
          </a:prstGeom>
        </p:spPr>
      </p:pic>
    </p:spTree>
    <p:extLst>
      <p:ext uri="{BB962C8B-B14F-4D97-AF65-F5344CB8AC3E}">
        <p14:creationId xmlns:p14="http://schemas.microsoft.com/office/powerpoint/2010/main" xmlns="" val="8982072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Data Lifecycle</a:t>
            </a:r>
            <a:endParaRPr lang="en-US" dirty="0"/>
          </a:p>
        </p:txBody>
      </p:sp>
      <p:sp>
        <p:nvSpPr>
          <p:cNvPr id="3" name="Rectangle 2"/>
          <p:cNvSpPr/>
          <p:nvPr/>
        </p:nvSpPr>
        <p:spPr>
          <a:xfrm>
            <a:off x="3481404" y="5998719"/>
            <a:ext cx="6096000" cy="307777"/>
          </a:xfrm>
          <a:prstGeom prst="rect">
            <a:avLst/>
          </a:prstGeom>
        </p:spPr>
        <p:txBody>
          <a:bodyPr>
            <a:spAutoFit/>
          </a:bodyPr>
          <a:lstStyle/>
          <a:p>
            <a:r>
              <a:rPr lang="en-US" sz="1400" dirty="0">
                <a:solidFill>
                  <a:srgbClr val="595959"/>
                </a:solidFill>
              </a:rPr>
              <a:t>https://</a:t>
            </a:r>
            <a:r>
              <a:rPr lang="en-US" sz="1400" dirty="0" err="1">
                <a:solidFill>
                  <a:srgbClr val="595959"/>
                </a:solidFill>
              </a:rPr>
              <a:t>data.library.virginia.edu</a:t>
            </a:r>
            <a:r>
              <a:rPr lang="en-US" sz="1400" dirty="0">
                <a:solidFill>
                  <a:srgbClr val="595959"/>
                </a:solidFill>
              </a:rPr>
              <a:t>/files/Research-Life-Cycle-</a:t>
            </a:r>
            <a:r>
              <a:rPr lang="en-US" sz="1400" dirty="0" err="1">
                <a:solidFill>
                  <a:srgbClr val="595959"/>
                </a:solidFill>
              </a:rPr>
              <a:t>LG.png</a:t>
            </a:r>
            <a:endParaRPr lang="en-US" sz="1400" dirty="0">
              <a:solidFill>
                <a:srgbClr val="595959"/>
              </a:solidFill>
            </a:endParaRPr>
          </a:p>
        </p:txBody>
      </p:sp>
      <p:pic>
        <p:nvPicPr>
          <p:cNvPr id="4" name="Picture 3" descr="Research-Life-Cycle-LG.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93298" y="2343905"/>
            <a:ext cx="8133880" cy="3231940"/>
          </a:xfrm>
          <a:prstGeom prst="rect">
            <a:avLst/>
          </a:prstGeom>
        </p:spPr>
      </p:pic>
    </p:spTree>
    <p:extLst>
      <p:ext uri="{BB962C8B-B14F-4D97-AF65-F5344CB8AC3E}">
        <p14:creationId xmlns:p14="http://schemas.microsoft.com/office/powerpoint/2010/main" xmlns="" val="2315062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4872" y="611552"/>
            <a:ext cx="5440680" cy="1325563"/>
          </a:xfrm>
        </p:spPr>
        <p:txBody>
          <a:bodyPr/>
          <a:lstStyle/>
          <a:p>
            <a:r>
              <a:rPr lang="en-US" dirty="0" smtClean="0"/>
              <a:t>Data Curation Lifecycle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73932" y="701104"/>
            <a:ext cx="6148284" cy="5507838"/>
          </a:xfrm>
          <a:prstGeom prst="rect">
            <a:avLst/>
          </a:prstGeom>
        </p:spPr>
      </p:pic>
      <p:sp>
        <p:nvSpPr>
          <p:cNvPr id="7" name="Rectangle 6"/>
          <p:cNvSpPr/>
          <p:nvPr/>
        </p:nvSpPr>
        <p:spPr>
          <a:xfrm>
            <a:off x="5936013" y="6298494"/>
            <a:ext cx="4397721" cy="307777"/>
          </a:xfrm>
          <a:prstGeom prst="rect">
            <a:avLst/>
          </a:prstGeom>
        </p:spPr>
        <p:txBody>
          <a:bodyPr wrap="none">
            <a:spAutoFit/>
          </a:bodyPr>
          <a:lstStyle/>
          <a:p>
            <a:r>
              <a:rPr lang="en-US" sz="1400" dirty="0">
                <a:solidFill>
                  <a:schemeClr val="tx1">
                    <a:lumMod val="65000"/>
                    <a:lumOff val="35000"/>
                  </a:schemeClr>
                </a:solidFill>
              </a:rPr>
              <a:t>http://</a:t>
            </a:r>
            <a:r>
              <a:rPr lang="en-US" sz="1400" dirty="0" err="1">
                <a:solidFill>
                  <a:schemeClr val="tx1">
                    <a:lumMod val="65000"/>
                    <a:lumOff val="35000"/>
                  </a:schemeClr>
                </a:solidFill>
              </a:rPr>
              <a:t>www.dcc.ac.uk</a:t>
            </a:r>
            <a:r>
              <a:rPr lang="en-US" sz="1400" dirty="0">
                <a:solidFill>
                  <a:schemeClr val="tx1">
                    <a:lumMod val="65000"/>
                    <a:lumOff val="35000"/>
                  </a:schemeClr>
                </a:solidFill>
              </a:rPr>
              <a:t>/resources/</a:t>
            </a:r>
            <a:r>
              <a:rPr lang="en-US" sz="1400" dirty="0" err="1">
                <a:solidFill>
                  <a:schemeClr val="tx1">
                    <a:lumMod val="65000"/>
                    <a:lumOff val="35000"/>
                  </a:schemeClr>
                </a:solidFill>
              </a:rPr>
              <a:t>curation</a:t>
            </a:r>
            <a:r>
              <a:rPr lang="en-US" sz="1400" dirty="0">
                <a:solidFill>
                  <a:schemeClr val="tx1">
                    <a:lumMod val="65000"/>
                    <a:lumOff val="35000"/>
                  </a:schemeClr>
                </a:solidFill>
              </a:rPr>
              <a:t>-lifecycle-model</a:t>
            </a:r>
          </a:p>
        </p:txBody>
      </p:sp>
    </p:spTree>
    <p:extLst>
      <p:ext uri="{BB962C8B-B14F-4D97-AF65-F5344CB8AC3E}">
        <p14:creationId xmlns:p14="http://schemas.microsoft.com/office/powerpoint/2010/main" xmlns="" val="29667068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xmlns="" val="0"/>
              </a:ext>
            </a:extLst>
          </a:blip>
          <a:stretch>
            <a:fillRect/>
          </a:stretch>
        </p:blipFill>
        <p:spPr>
          <a:xfrm>
            <a:off x="953" y="0"/>
            <a:ext cx="12190095" cy="685800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xmlns="" val="0"/>
              </a:ext>
            </a:extLst>
          </a:blip>
          <a:stretch>
            <a:fillRect/>
          </a:stretch>
        </p:blipFill>
        <p:spPr>
          <a:xfrm>
            <a:off x="0" y="0"/>
            <a:ext cx="1595926" cy="852618"/>
          </a:xfrm>
          <a:prstGeom prst="rect">
            <a:avLst/>
          </a:prstGeom>
        </p:spPr>
      </p:pic>
    </p:spTree>
    <p:extLst>
      <p:ext uri="{BB962C8B-B14F-4D97-AF65-F5344CB8AC3E}">
        <p14:creationId xmlns:p14="http://schemas.microsoft.com/office/powerpoint/2010/main" xmlns="" val="26118208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2615</Words>
  <Application>Microsoft Office PowerPoint</Application>
  <PresentationFormat>Custom</PresentationFormat>
  <Paragraphs>465</Paragraphs>
  <Slides>42</Slides>
  <Notes>12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Data Management in the  Research Environment</vt:lpstr>
      <vt:lpstr>Administrative Stuff</vt:lpstr>
      <vt:lpstr>Today’s outline</vt:lpstr>
      <vt:lpstr>Slide 4</vt:lpstr>
      <vt:lpstr>Slide 5</vt:lpstr>
      <vt:lpstr>Research Data Lifecycle</vt:lpstr>
      <vt:lpstr>Research Data Lifecycle</vt:lpstr>
      <vt:lpstr>Data Curation Lifecycle</vt:lpstr>
      <vt:lpstr>Slide 9</vt:lpstr>
      <vt:lpstr>Slide 10</vt:lpstr>
      <vt:lpstr>and Research DATA Management?</vt:lpstr>
      <vt:lpstr>and Research DATA Management?</vt:lpstr>
      <vt:lpstr>and Research DATA Management?</vt:lpstr>
      <vt:lpstr>and Research DATA Management?</vt:lpstr>
      <vt:lpstr>Promoting the Stewardship of Research Data</vt:lpstr>
      <vt:lpstr>Slide 16</vt:lpstr>
      <vt:lpstr>The 2013 OMB Memorandum</vt:lpstr>
      <vt:lpstr>The 2013 OMB Memorandum</vt:lpstr>
      <vt:lpstr>Federal movement toward open data</vt:lpstr>
      <vt:lpstr>The 2013 OSTP Memo</vt:lpstr>
      <vt:lpstr>Agency Response to OSTP 2013 Memo (agencies affected so far)</vt:lpstr>
      <vt:lpstr>Slide 22</vt:lpstr>
      <vt:lpstr>What is a Data Management Plan?</vt:lpstr>
      <vt:lpstr>Data Management Plans</vt:lpstr>
      <vt:lpstr>1. Data and Data Formats (week 3, week 4, week 5, Software Carpentry, week 11)</vt:lpstr>
      <vt:lpstr>2. Metadata Content and Format (week 8)</vt:lpstr>
      <vt:lpstr>Metadata that you know already  human  readable</vt:lpstr>
      <vt:lpstr>Metadata that you know already  machine readable</vt:lpstr>
      <vt:lpstr>3. Policies for Access and Sharing (week 12, week 13)</vt:lpstr>
      <vt:lpstr>3. Policies for Re-use and Distribution (week 12, week 13)</vt:lpstr>
      <vt:lpstr>4. Archival and Preservation Plans (week 13)</vt:lpstr>
      <vt:lpstr>5. Budget</vt:lpstr>
      <vt:lpstr>Slide 33</vt:lpstr>
      <vt:lpstr>Slide 34</vt:lpstr>
      <vt:lpstr>Slide 35</vt:lpstr>
      <vt:lpstr>Slide 36</vt:lpstr>
      <vt:lpstr>Slide 37</vt:lpstr>
      <vt:lpstr>Quick Review: Data Management Plans</vt:lpstr>
      <vt:lpstr>Why Manage Data</vt:lpstr>
      <vt:lpstr>Evaluate a DMP</vt:lpstr>
      <vt:lpstr>Assignment #1</vt:lpstr>
      <vt:lpstr>Readings for Next Week (Kitchin before Monday’s class, the others will be useful before Monday, but not necessary (skim parts)</vt:lpstr>
    </vt:vector>
  </TitlesOfParts>
  <Company>University of Miami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Norris</dc:creator>
  <cp:lastModifiedBy>NorrisMarch2012</cp:lastModifiedBy>
  <cp:revision>228</cp:revision>
  <cp:lastPrinted>2015-02-20T18:57:29Z</cp:lastPrinted>
  <dcterms:created xsi:type="dcterms:W3CDTF">2015-01-21T19:33:25Z</dcterms:created>
  <dcterms:modified xsi:type="dcterms:W3CDTF">2016-01-25T16:36:29Z</dcterms:modified>
</cp:coreProperties>
</file>